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71" r:id="rId3"/>
    <p:sldId id="311" r:id="rId4"/>
    <p:sldId id="283" r:id="rId5"/>
    <p:sldId id="286" r:id="rId6"/>
    <p:sldId id="288" r:id="rId7"/>
    <p:sldId id="290" r:id="rId8"/>
    <p:sldId id="291" r:id="rId9"/>
    <p:sldId id="292" r:id="rId10"/>
    <p:sldId id="313" r:id="rId11"/>
    <p:sldId id="312" r:id="rId12"/>
    <p:sldId id="314" r:id="rId13"/>
    <p:sldId id="300" r:id="rId14"/>
    <p:sldId id="302" r:id="rId15"/>
    <p:sldId id="303" r:id="rId16"/>
    <p:sldId id="304" r:id="rId17"/>
    <p:sldId id="305" r:id="rId18"/>
    <p:sldId id="306" r:id="rId19"/>
    <p:sldId id="307" r:id="rId20"/>
    <p:sldId id="308" r:id="rId21"/>
    <p:sldId id="309" r:id="rId22"/>
    <p:sldId id="310" r:id="rId23"/>
    <p:sldId id="299" r:id="rId24"/>
    <p:sldId id="301" r:id="rId25"/>
    <p:sldId id="274" r:id="rId26"/>
    <p:sldId id="277" r:id="rId27"/>
    <p:sldId id="278" r:id="rId28"/>
    <p:sldId id="279" r:id="rId29"/>
    <p:sldId id="257" r:id="rId30"/>
    <p:sldId id="264" r:id="rId31"/>
    <p:sldId id="265" r:id="rId32"/>
    <p:sldId id="266" r:id="rId33"/>
    <p:sldId id="263" r:id="rId34"/>
    <p:sldId id="268" r:id="rId35"/>
    <p:sldId id="296" r:id="rId36"/>
    <p:sldId id="297" r:id="rId37"/>
    <p:sldId id="298" r:id="rId38"/>
    <p:sldId id="267" r:id="rId39"/>
    <p:sldId id="262" r:id="rId40"/>
    <p:sldId id="270" r:id="rId41"/>
    <p:sldId id="31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5E5E"/>
    <a:srgbClr val="A971BF"/>
    <a:srgbClr val="C46C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9" autoAdjust="0"/>
    <p:restoredTop sz="86780" autoAdjust="0"/>
  </p:normalViewPr>
  <p:slideViewPr>
    <p:cSldViewPr snapToGrid="0">
      <p:cViewPr varScale="1">
        <p:scale>
          <a:sx n="64" d="100"/>
          <a:sy n="64" d="100"/>
        </p:scale>
        <p:origin x="64" y="1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DA7164-A796-4F96-AFDA-94BCB1840A55}" type="datetimeFigureOut">
              <a:rPr lang="en-US" smtClean="0"/>
              <a:t>12/13/2019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CB8FAE-2B12-40FA-92E1-5DBC91AC1E2B}" type="slidenum">
              <a:rPr lang="en-US" smtClean="0"/>
              <a:t>‹#›</a:t>
            </a:fld>
            <a:endParaRPr lang="en-US"/>
          </a:p>
        </p:txBody>
      </p:sp>
    </p:spTree>
    <p:extLst>
      <p:ext uri="{BB962C8B-B14F-4D97-AF65-F5344CB8AC3E}">
        <p14:creationId xmlns:p14="http://schemas.microsoft.com/office/powerpoint/2010/main" val="998922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summer I collected three types of samples: I collected primary submicron SSA from a sampling port just past the breaking wave, I collected VOC’s off of the isolated headspace dome, and I collected VOC’s off of a photolysis tube in coordination with APCI-</a:t>
            </a:r>
            <a:r>
              <a:rPr lang="en-US" baseline="0" dirty="0" err="1" smtClean="0"/>
              <a:t>Orbitrap</a:t>
            </a:r>
            <a:r>
              <a:rPr lang="en-US" baseline="0" dirty="0" smtClean="0"/>
              <a:t> work by Mike Alves</a:t>
            </a:r>
            <a:endParaRPr lang="en-US" dirty="0"/>
          </a:p>
        </p:txBody>
      </p:sp>
      <p:sp>
        <p:nvSpPr>
          <p:cNvPr id="4" name="Slide Number Placeholder 3"/>
          <p:cNvSpPr>
            <a:spLocks noGrp="1"/>
          </p:cNvSpPr>
          <p:nvPr>
            <p:ph type="sldNum" sz="quarter" idx="10"/>
          </p:nvPr>
        </p:nvSpPr>
        <p:spPr/>
        <p:txBody>
          <a:bodyPr/>
          <a:lstStyle/>
          <a:p>
            <a:fld id="{7FCB8FAE-2B12-40FA-92E1-5DBC91AC1E2B}" type="slidenum">
              <a:rPr lang="en-US" smtClean="0"/>
              <a:t>2</a:t>
            </a:fld>
            <a:endParaRPr lang="en-US"/>
          </a:p>
        </p:txBody>
      </p:sp>
    </p:spTree>
    <p:extLst>
      <p:ext uri="{BB962C8B-B14F-4D97-AF65-F5344CB8AC3E}">
        <p14:creationId xmlns:p14="http://schemas.microsoft.com/office/powerpoint/2010/main" val="1238567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63D6E9-84F7-4200-BC8F-734C933EE90D}" type="slidenum">
              <a:rPr lang="en-US" smtClean="0"/>
              <a:t>16</a:t>
            </a:fld>
            <a:endParaRPr lang="en-US"/>
          </a:p>
        </p:txBody>
      </p:sp>
    </p:spTree>
    <p:extLst>
      <p:ext uri="{BB962C8B-B14F-4D97-AF65-F5344CB8AC3E}">
        <p14:creationId xmlns:p14="http://schemas.microsoft.com/office/powerpoint/2010/main" val="1640702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somewhat unique aspect of this analysis method: untargeted</a:t>
            </a:r>
          </a:p>
          <a:p>
            <a:r>
              <a:rPr lang="en-US" dirty="0" err="1" smtClean="0"/>
              <a:t>GCxGC</a:t>
            </a:r>
            <a:r>
              <a:rPr lang="en-US" baseline="0" dirty="0" smtClean="0"/>
              <a:t> gives enhanced separation so it is usually used to look at targeted </a:t>
            </a:r>
            <a:r>
              <a:rPr lang="en-US" baseline="0" dirty="0" err="1" smtClean="0"/>
              <a:t>analytes</a:t>
            </a:r>
            <a:r>
              <a:rPr lang="en-US" baseline="0" dirty="0" smtClean="0"/>
              <a:t> in a clean fashion, we are really pushing to embrace the entirety and complexity of the data generated</a:t>
            </a:r>
            <a:endParaRPr lang="en-US" dirty="0"/>
          </a:p>
        </p:txBody>
      </p:sp>
      <p:sp>
        <p:nvSpPr>
          <p:cNvPr id="4" name="Slide Number Placeholder 3"/>
          <p:cNvSpPr>
            <a:spLocks noGrp="1"/>
          </p:cNvSpPr>
          <p:nvPr>
            <p:ph type="sldNum" sz="quarter" idx="10"/>
          </p:nvPr>
        </p:nvSpPr>
        <p:spPr/>
        <p:txBody>
          <a:bodyPr/>
          <a:lstStyle/>
          <a:p>
            <a:fld id="{DD63D6E9-84F7-4200-BC8F-734C933EE90D}" type="slidenum">
              <a:rPr lang="en-US" smtClean="0"/>
              <a:t>17</a:t>
            </a:fld>
            <a:endParaRPr lang="en-US"/>
          </a:p>
        </p:txBody>
      </p:sp>
    </p:spTree>
    <p:extLst>
      <p:ext uri="{BB962C8B-B14F-4D97-AF65-F5344CB8AC3E}">
        <p14:creationId xmlns:p14="http://schemas.microsoft.com/office/powerpoint/2010/main" val="54084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somewhat unique aspect of this analysis method: untargeted</a:t>
            </a:r>
          </a:p>
          <a:p>
            <a:r>
              <a:rPr lang="en-US" dirty="0" err="1" smtClean="0"/>
              <a:t>GCxGC</a:t>
            </a:r>
            <a:r>
              <a:rPr lang="en-US" baseline="0" dirty="0" smtClean="0"/>
              <a:t> gives enhanced separation so it is usually used to look at targeted </a:t>
            </a:r>
            <a:r>
              <a:rPr lang="en-US" baseline="0" dirty="0" err="1" smtClean="0"/>
              <a:t>analytes</a:t>
            </a:r>
            <a:r>
              <a:rPr lang="en-US" baseline="0" dirty="0" smtClean="0"/>
              <a:t> in a clean fashion, we are really pushing to embrace the entirety and complexity of the data generated</a:t>
            </a:r>
            <a:endParaRPr lang="en-US" dirty="0"/>
          </a:p>
        </p:txBody>
      </p:sp>
      <p:sp>
        <p:nvSpPr>
          <p:cNvPr id="4" name="Slide Number Placeholder 3"/>
          <p:cNvSpPr>
            <a:spLocks noGrp="1"/>
          </p:cNvSpPr>
          <p:nvPr>
            <p:ph type="sldNum" sz="quarter" idx="10"/>
          </p:nvPr>
        </p:nvSpPr>
        <p:spPr/>
        <p:txBody>
          <a:bodyPr/>
          <a:lstStyle/>
          <a:p>
            <a:fld id="{DD63D6E9-84F7-4200-BC8F-734C933EE90D}" type="slidenum">
              <a:rPr lang="en-US" smtClean="0"/>
              <a:t>18</a:t>
            </a:fld>
            <a:endParaRPr lang="en-US"/>
          </a:p>
        </p:txBody>
      </p:sp>
    </p:spTree>
    <p:extLst>
      <p:ext uri="{BB962C8B-B14F-4D97-AF65-F5344CB8AC3E}">
        <p14:creationId xmlns:p14="http://schemas.microsoft.com/office/powerpoint/2010/main" val="1757309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somewhat unique aspect of this analysis method: untargeted</a:t>
            </a:r>
          </a:p>
          <a:p>
            <a:r>
              <a:rPr lang="en-US" dirty="0" err="1" smtClean="0"/>
              <a:t>GCxGC</a:t>
            </a:r>
            <a:r>
              <a:rPr lang="en-US" baseline="0" dirty="0" smtClean="0"/>
              <a:t> gives enhanced separation so it is usually used to look at targeted </a:t>
            </a:r>
            <a:r>
              <a:rPr lang="en-US" baseline="0" dirty="0" err="1" smtClean="0"/>
              <a:t>analytes</a:t>
            </a:r>
            <a:r>
              <a:rPr lang="en-US" baseline="0" dirty="0" smtClean="0"/>
              <a:t> in a clean fashion, we are really pushing to embrace the entirety and complexity of the data generated</a:t>
            </a:r>
            <a:endParaRPr lang="en-US" dirty="0"/>
          </a:p>
        </p:txBody>
      </p:sp>
      <p:sp>
        <p:nvSpPr>
          <p:cNvPr id="4" name="Slide Number Placeholder 3"/>
          <p:cNvSpPr>
            <a:spLocks noGrp="1"/>
          </p:cNvSpPr>
          <p:nvPr>
            <p:ph type="sldNum" sz="quarter" idx="10"/>
          </p:nvPr>
        </p:nvSpPr>
        <p:spPr/>
        <p:txBody>
          <a:bodyPr/>
          <a:lstStyle/>
          <a:p>
            <a:fld id="{DD63D6E9-84F7-4200-BC8F-734C933EE90D}" type="slidenum">
              <a:rPr lang="en-US" smtClean="0"/>
              <a:t>19</a:t>
            </a:fld>
            <a:endParaRPr lang="en-US"/>
          </a:p>
        </p:txBody>
      </p:sp>
    </p:spTree>
    <p:extLst>
      <p:ext uri="{BB962C8B-B14F-4D97-AF65-F5344CB8AC3E}">
        <p14:creationId xmlns:p14="http://schemas.microsoft.com/office/powerpoint/2010/main" val="556638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somewhat unique aspect of this analysis method: untargeted</a:t>
            </a:r>
          </a:p>
          <a:p>
            <a:r>
              <a:rPr lang="en-US" dirty="0" err="1" smtClean="0"/>
              <a:t>GCxGC</a:t>
            </a:r>
            <a:r>
              <a:rPr lang="en-US" baseline="0" dirty="0" smtClean="0"/>
              <a:t> gives enhanced separation so it is usually used to look at targeted </a:t>
            </a:r>
            <a:r>
              <a:rPr lang="en-US" baseline="0" dirty="0" err="1" smtClean="0"/>
              <a:t>analytes</a:t>
            </a:r>
            <a:r>
              <a:rPr lang="en-US" baseline="0" dirty="0" smtClean="0"/>
              <a:t> in a clean fashion, we are really pushing to embrace the entirety and complexity of the data generated</a:t>
            </a:r>
            <a:endParaRPr lang="en-US" dirty="0"/>
          </a:p>
        </p:txBody>
      </p:sp>
      <p:sp>
        <p:nvSpPr>
          <p:cNvPr id="4" name="Slide Number Placeholder 3"/>
          <p:cNvSpPr>
            <a:spLocks noGrp="1"/>
          </p:cNvSpPr>
          <p:nvPr>
            <p:ph type="sldNum" sz="quarter" idx="10"/>
          </p:nvPr>
        </p:nvSpPr>
        <p:spPr/>
        <p:txBody>
          <a:bodyPr/>
          <a:lstStyle/>
          <a:p>
            <a:fld id="{DD63D6E9-84F7-4200-BC8F-734C933EE90D}" type="slidenum">
              <a:rPr lang="en-US" smtClean="0"/>
              <a:t>20</a:t>
            </a:fld>
            <a:endParaRPr lang="en-US"/>
          </a:p>
        </p:txBody>
      </p:sp>
    </p:spTree>
    <p:extLst>
      <p:ext uri="{BB962C8B-B14F-4D97-AF65-F5344CB8AC3E}">
        <p14:creationId xmlns:p14="http://schemas.microsoft.com/office/powerpoint/2010/main" val="671132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my name is Emily Barnes and I am from the Goldstein</a:t>
            </a:r>
            <a:r>
              <a:rPr lang="en-US" baseline="0" dirty="0" smtClean="0"/>
              <a:t> Group at UC Berkeley.  At </a:t>
            </a:r>
            <a:r>
              <a:rPr lang="en-US" baseline="0" dirty="0" err="1" smtClean="0"/>
              <a:t>SeaScape</a:t>
            </a:r>
            <a:r>
              <a:rPr lang="en-US" baseline="0" dirty="0" smtClean="0"/>
              <a:t> I collected VOC’s which I am analyzing using two-D gas chromatography-EI mass spec.  This technique allows me to separate and identify or categorize SMA precursors at the isomer level. The design of the VOC dome at </a:t>
            </a:r>
            <a:r>
              <a:rPr lang="en-US" baseline="0" dirty="0" err="1" smtClean="0"/>
              <a:t>SeaScape</a:t>
            </a:r>
            <a:r>
              <a:rPr lang="en-US" baseline="0" dirty="0" smtClean="0"/>
              <a:t> gives us a unique opportunity to observe a realistic marine VOC emissions suite, including compounds which would be lost to oxidation or condensation before they could be observed over the open ocean.  Our preliminary results have found ~450 unique </a:t>
            </a:r>
            <a:r>
              <a:rPr lang="en-US" baseline="0" dirty="0" err="1" smtClean="0"/>
              <a:t>analytes</a:t>
            </a:r>
            <a:r>
              <a:rPr lang="en-US" baseline="0" dirty="0" smtClean="0"/>
              <a:t> during a chemically interesting transition period in bloom three.  Among these compounds are a mixture of algal emissions, bacterial emissions, and volatilized human contaminants which are commonly present in costal waters. Isomer specific speciation is critical to unraveling SMA formation processes, as different isomers of the same molecular formula oxidize through different pathways and may differ in secondary aerosol yields by an order of magnitude or more.</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7FCB8FAE-2B12-40FA-92E1-5DBC91AC1E2B}" type="slidenum">
              <a:rPr lang="en-US" smtClean="0"/>
              <a:t>23</a:t>
            </a:fld>
            <a:endParaRPr lang="en-US"/>
          </a:p>
        </p:txBody>
      </p:sp>
    </p:spTree>
    <p:extLst>
      <p:ext uri="{BB962C8B-B14F-4D97-AF65-F5344CB8AC3E}">
        <p14:creationId xmlns:p14="http://schemas.microsoft.com/office/powerpoint/2010/main" val="2372201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SeaScape</a:t>
            </a:r>
            <a:r>
              <a:rPr lang="en-US" dirty="0" smtClean="0"/>
              <a:t> was an intense</a:t>
            </a:r>
            <a:r>
              <a:rPr lang="en-US" baseline="0" dirty="0" smtClean="0"/>
              <a:t> experience, and despite(or maybe because of?) that nobody really took very many pictures- in fact the two in the corners are the only ones with me in them from the whole campaign. Each one of these has a story and is very funny to me for one reason or another, but is largely irrelevant to the science on the whole so I thought I would throw them up to give a sense of local flavor</a:t>
            </a:r>
            <a:endParaRPr lang="en-US" dirty="0"/>
          </a:p>
        </p:txBody>
      </p:sp>
      <p:sp>
        <p:nvSpPr>
          <p:cNvPr id="4" name="Slide Number Placeholder 3"/>
          <p:cNvSpPr>
            <a:spLocks noGrp="1"/>
          </p:cNvSpPr>
          <p:nvPr>
            <p:ph type="sldNum" sz="quarter" idx="10"/>
          </p:nvPr>
        </p:nvSpPr>
        <p:spPr/>
        <p:txBody>
          <a:bodyPr/>
          <a:lstStyle/>
          <a:p>
            <a:fld id="{7FCB8FAE-2B12-40FA-92E1-5DBC91AC1E2B}" type="slidenum">
              <a:rPr lang="en-US" smtClean="0"/>
              <a:t>24</a:t>
            </a:fld>
            <a:endParaRPr lang="en-US"/>
          </a:p>
        </p:txBody>
      </p:sp>
    </p:spTree>
    <p:extLst>
      <p:ext uri="{BB962C8B-B14F-4D97-AF65-F5344CB8AC3E}">
        <p14:creationId xmlns:p14="http://schemas.microsoft.com/office/powerpoint/2010/main" val="1146748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would like to take a quick detour to explain a</a:t>
            </a:r>
            <a:r>
              <a:rPr lang="en-US" baseline="0" dirty="0" smtClean="0"/>
              <a:t> challenge I faced right at the beginning of the field campaign which caused lot of stress but from which I learned a lot. On the right you can see a diagram of the primary SSA sampler which I constructed and brought to </a:t>
            </a:r>
            <a:r>
              <a:rPr lang="en-US" baseline="0" dirty="0" err="1" smtClean="0"/>
              <a:t>SeaScape</a:t>
            </a:r>
            <a:r>
              <a:rPr lang="en-US" baseline="0" dirty="0" smtClean="0"/>
              <a:t>.  As I was sampling off of a closed box filled with water in an environment without any sort of temperature regulation, I knew going in that water condensing on my filters was likely to be a problem that would need to be designed around.  With the guidance of Nathan and Lindsay, I came up with a plan to have a ~.7 meter cooled section near the beginning of my sampler which would condense out the water from the air and  direct the water into a trap while the particles, now in relatively direr air, went into my filter holders.  Long story short, despite having pretty extensively tested it in Berkeley it did not get the job done in San Diego- the RH was way higher than the experiment designers had anticipated and all of the filters were coming out soaked</a:t>
            </a:r>
            <a:endParaRPr lang="en-US" dirty="0"/>
          </a:p>
        </p:txBody>
      </p:sp>
      <p:sp>
        <p:nvSpPr>
          <p:cNvPr id="4" name="Slide Number Placeholder 3"/>
          <p:cNvSpPr>
            <a:spLocks noGrp="1"/>
          </p:cNvSpPr>
          <p:nvPr>
            <p:ph type="sldNum" sz="quarter" idx="10"/>
          </p:nvPr>
        </p:nvSpPr>
        <p:spPr/>
        <p:txBody>
          <a:bodyPr/>
          <a:lstStyle/>
          <a:p>
            <a:fld id="{7FCB8FAE-2B12-40FA-92E1-5DBC91AC1E2B}" type="slidenum">
              <a:rPr lang="en-US" smtClean="0"/>
              <a:t>25</a:t>
            </a:fld>
            <a:endParaRPr lang="en-US"/>
          </a:p>
        </p:txBody>
      </p:sp>
    </p:spTree>
    <p:extLst>
      <p:ext uri="{BB962C8B-B14F-4D97-AF65-F5344CB8AC3E}">
        <p14:creationId xmlns:p14="http://schemas.microsoft.com/office/powerpoint/2010/main" val="798182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would really like to thank Nathan, Allen,</a:t>
            </a:r>
            <a:r>
              <a:rPr lang="en-US" baseline="0" dirty="0" smtClean="0"/>
              <a:t> Lindsay, Robin, and </a:t>
            </a:r>
            <a:r>
              <a:rPr lang="en-US" baseline="0" dirty="0" err="1" smtClean="0"/>
              <a:t>Yutong</a:t>
            </a:r>
            <a:r>
              <a:rPr lang="en-US" baseline="0" dirty="0" smtClean="0"/>
              <a:t>, because with their advice and expedited part-shipping help I was able to on-site alter my aesthetically pleasing but non-functional design into this Frankenstein’s monster that got the job done-</a:t>
            </a:r>
            <a:endParaRPr lang="en-US" dirty="0"/>
          </a:p>
        </p:txBody>
      </p:sp>
      <p:sp>
        <p:nvSpPr>
          <p:cNvPr id="4" name="Slide Number Placeholder 3"/>
          <p:cNvSpPr>
            <a:spLocks noGrp="1"/>
          </p:cNvSpPr>
          <p:nvPr>
            <p:ph type="sldNum" sz="quarter" idx="10"/>
          </p:nvPr>
        </p:nvSpPr>
        <p:spPr/>
        <p:txBody>
          <a:bodyPr/>
          <a:lstStyle/>
          <a:p>
            <a:fld id="{7FCB8FAE-2B12-40FA-92E1-5DBC91AC1E2B}" type="slidenum">
              <a:rPr lang="en-US" smtClean="0"/>
              <a:t>26</a:t>
            </a:fld>
            <a:endParaRPr lang="en-US"/>
          </a:p>
        </p:txBody>
      </p:sp>
    </p:spTree>
    <p:extLst>
      <p:ext uri="{BB962C8B-B14F-4D97-AF65-F5344CB8AC3E}">
        <p14:creationId xmlns:p14="http://schemas.microsoft.com/office/powerpoint/2010/main" val="1449035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Getting it to a point of reliably keeping the filters dry was a long and painful process, and even at the end it worked about 95% of the time.</a:t>
            </a:r>
            <a:r>
              <a:rPr lang="en-US" baseline="0" dirty="0" smtClean="0"/>
              <a:t>  Why that is the case is something of a mystery which still intrigues me.  </a:t>
            </a:r>
            <a:endParaRPr lang="en-US" dirty="0"/>
          </a:p>
        </p:txBody>
      </p:sp>
      <p:sp>
        <p:nvSpPr>
          <p:cNvPr id="4" name="Slide Number Placeholder 3"/>
          <p:cNvSpPr>
            <a:spLocks noGrp="1"/>
          </p:cNvSpPr>
          <p:nvPr>
            <p:ph type="sldNum" sz="quarter" idx="10"/>
          </p:nvPr>
        </p:nvSpPr>
        <p:spPr/>
        <p:txBody>
          <a:bodyPr/>
          <a:lstStyle/>
          <a:p>
            <a:fld id="{7FCB8FAE-2B12-40FA-92E1-5DBC91AC1E2B}" type="slidenum">
              <a:rPr lang="en-US" smtClean="0"/>
              <a:t>28</a:t>
            </a:fld>
            <a:endParaRPr lang="en-US"/>
          </a:p>
        </p:txBody>
      </p:sp>
    </p:spTree>
    <p:extLst>
      <p:ext uri="{BB962C8B-B14F-4D97-AF65-F5344CB8AC3E}">
        <p14:creationId xmlns:p14="http://schemas.microsoft.com/office/powerpoint/2010/main" val="1380802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summer I collected three types of samples: I collected primary submicron SSA from a sampling port just past the breaking wave, I collected VOC’s off of the isolated headspace dome, and I collected VOC’s off of a photolysis tube in coordination with APCI-</a:t>
            </a:r>
            <a:r>
              <a:rPr lang="en-US" baseline="0" dirty="0" err="1" smtClean="0"/>
              <a:t>Orbitrap</a:t>
            </a:r>
            <a:r>
              <a:rPr lang="en-US" baseline="0" dirty="0" smtClean="0"/>
              <a:t> work by Mike Alves</a:t>
            </a:r>
            <a:endParaRPr lang="en-US" dirty="0"/>
          </a:p>
        </p:txBody>
      </p:sp>
      <p:sp>
        <p:nvSpPr>
          <p:cNvPr id="4" name="Slide Number Placeholder 3"/>
          <p:cNvSpPr>
            <a:spLocks noGrp="1"/>
          </p:cNvSpPr>
          <p:nvPr>
            <p:ph type="sldNum" sz="quarter" idx="10"/>
          </p:nvPr>
        </p:nvSpPr>
        <p:spPr/>
        <p:txBody>
          <a:bodyPr/>
          <a:lstStyle/>
          <a:p>
            <a:fld id="{7FCB8FAE-2B12-40FA-92E1-5DBC91AC1E2B}" type="slidenum">
              <a:rPr lang="en-US" smtClean="0"/>
              <a:t>3</a:t>
            </a:fld>
            <a:endParaRPr lang="en-US"/>
          </a:p>
        </p:txBody>
      </p:sp>
    </p:spTree>
    <p:extLst>
      <p:ext uri="{BB962C8B-B14F-4D97-AF65-F5344CB8AC3E}">
        <p14:creationId xmlns:p14="http://schemas.microsoft.com/office/powerpoint/2010/main" val="3733150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fraction of the compounds in this sample have been identified through EI </a:t>
            </a:r>
            <a:r>
              <a:rPr lang="en-US" baseline="0" dirty="0" err="1" smtClean="0"/>
              <a:t>nist</a:t>
            </a:r>
            <a:r>
              <a:rPr lang="en-US" baseline="0" dirty="0" smtClean="0"/>
              <a:t> searches and categorized by where they are referenced in the literature and in marine natural products databases with the following results</a:t>
            </a:r>
            <a:endParaRPr lang="en-US" dirty="0"/>
          </a:p>
        </p:txBody>
      </p:sp>
      <p:sp>
        <p:nvSpPr>
          <p:cNvPr id="4" name="Slide Number Placeholder 3"/>
          <p:cNvSpPr>
            <a:spLocks noGrp="1"/>
          </p:cNvSpPr>
          <p:nvPr>
            <p:ph type="sldNum" sz="quarter" idx="10"/>
          </p:nvPr>
        </p:nvSpPr>
        <p:spPr/>
        <p:txBody>
          <a:bodyPr/>
          <a:lstStyle/>
          <a:p>
            <a:fld id="{7FCB8FAE-2B12-40FA-92E1-5DBC91AC1E2B}" type="slidenum">
              <a:rPr lang="en-US" smtClean="0"/>
              <a:t>5</a:t>
            </a:fld>
            <a:endParaRPr lang="en-US"/>
          </a:p>
        </p:txBody>
      </p:sp>
    </p:spTree>
    <p:extLst>
      <p:ext uri="{BB962C8B-B14F-4D97-AF65-F5344CB8AC3E}">
        <p14:creationId xmlns:p14="http://schemas.microsoft.com/office/powerpoint/2010/main" val="3479542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Isomer-specific speciation of marine VOC’s is critical to understanding and characterizing secondary marine aerosol formation and atmospheric chemistry impacts.</a:t>
            </a:r>
          </a:p>
          <a:p>
            <a:r>
              <a:rPr lang="en-US" dirty="0" smtClean="0"/>
              <a:t> different arrangements of elements</a:t>
            </a:r>
            <a:r>
              <a:rPr lang="en-US" baseline="0" dirty="0" smtClean="0"/>
              <a:t> in compounds with the same molecular formula oxidize differently and form different quantities of aerosol with different characteristics.</a:t>
            </a:r>
            <a:endParaRPr lang="en-US" dirty="0" smtClean="0"/>
          </a:p>
          <a:p>
            <a:r>
              <a:rPr lang="en-US" dirty="0" smtClean="0"/>
              <a:t>For example: different monoterpene (C10H16) species exhibit secondary organic aerosol (SOA) yields varying by up to a</a:t>
            </a:r>
            <a:r>
              <a:rPr lang="en-US" baseline="0" dirty="0" smtClean="0"/>
              <a:t> factor of two</a:t>
            </a:r>
            <a:endParaRPr lang="en-US" dirty="0" smtClean="0"/>
          </a:p>
          <a:p>
            <a:r>
              <a:rPr lang="en-US" dirty="0" smtClean="0"/>
              <a:t>Chemical reaction pathways governing marine VOC fate and aerosol formation can only be fully understood and modeled when specific precursor suites have been identified</a:t>
            </a:r>
          </a:p>
          <a:p>
            <a:endParaRPr lang="en-US" dirty="0"/>
          </a:p>
        </p:txBody>
      </p:sp>
      <p:sp>
        <p:nvSpPr>
          <p:cNvPr id="4" name="Slide Number Placeholder 3"/>
          <p:cNvSpPr>
            <a:spLocks noGrp="1"/>
          </p:cNvSpPr>
          <p:nvPr>
            <p:ph type="sldNum" sz="quarter" idx="10"/>
          </p:nvPr>
        </p:nvSpPr>
        <p:spPr/>
        <p:txBody>
          <a:bodyPr/>
          <a:lstStyle/>
          <a:p>
            <a:fld id="{7FCB8FAE-2B12-40FA-92E1-5DBC91AC1E2B}" type="slidenum">
              <a:rPr lang="en-US" smtClean="0"/>
              <a:t>7</a:t>
            </a:fld>
            <a:endParaRPr lang="en-US"/>
          </a:p>
        </p:txBody>
      </p:sp>
    </p:spTree>
    <p:extLst>
      <p:ext uri="{BB962C8B-B14F-4D97-AF65-F5344CB8AC3E}">
        <p14:creationId xmlns:p14="http://schemas.microsoft.com/office/powerpoint/2010/main" val="1532787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unique design of the </a:t>
            </a:r>
            <a:r>
              <a:rPr lang="en-US" dirty="0" err="1" smtClean="0"/>
              <a:t>SeaScape</a:t>
            </a:r>
            <a:r>
              <a:rPr lang="en-US" dirty="0" smtClean="0"/>
              <a:t> Dome enables previously impossible observations under quasi in-situ conditions</a:t>
            </a:r>
          </a:p>
          <a:p>
            <a:r>
              <a:rPr lang="en-US" dirty="0" smtClean="0"/>
              <a:t>Short-lived  VOC’s, which are rapidly lost to oxidation or condensation onto existing particles over the open ocean, are here preserved in an oxidant and particle-free environment</a:t>
            </a:r>
          </a:p>
          <a:p>
            <a:r>
              <a:rPr lang="en-US" dirty="0" smtClean="0"/>
              <a:t>This  generates unique opportunities to trace marine VOC influences on atmospheric chemistry to the source and explore emissions profiles under warm and nutrient dense (futuristic?) conditions</a:t>
            </a:r>
          </a:p>
          <a:p>
            <a:endParaRPr lang="en-US" dirty="0" smtClean="0"/>
          </a:p>
        </p:txBody>
      </p:sp>
      <p:sp>
        <p:nvSpPr>
          <p:cNvPr id="4" name="Slide Number Placeholder 3"/>
          <p:cNvSpPr>
            <a:spLocks noGrp="1"/>
          </p:cNvSpPr>
          <p:nvPr>
            <p:ph type="sldNum" sz="quarter" idx="10"/>
          </p:nvPr>
        </p:nvSpPr>
        <p:spPr/>
        <p:txBody>
          <a:bodyPr/>
          <a:lstStyle/>
          <a:p>
            <a:fld id="{7FCB8FAE-2B12-40FA-92E1-5DBC91AC1E2B}" type="slidenum">
              <a:rPr lang="en-US" smtClean="0"/>
              <a:t>8</a:t>
            </a:fld>
            <a:endParaRPr lang="en-US"/>
          </a:p>
        </p:txBody>
      </p:sp>
    </p:spTree>
    <p:extLst>
      <p:ext uri="{BB962C8B-B14F-4D97-AF65-F5344CB8AC3E}">
        <p14:creationId xmlns:p14="http://schemas.microsoft.com/office/powerpoint/2010/main" val="3637824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a:t>
            </a:r>
            <a:r>
              <a:rPr lang="en-US" baseline="0" dirty="0" smtClean="0"/>
              <a:t> will guide the continuation of my </a:t>
            </a:r>
            <a:r>
              <a:rPr lang="en-US" baseline="0" dirty="0" err="1" smtClean="0"/>
              <a:t>SeaScape</a:t>
            </a:r>
            <a:r>
              <a:rPr lang="en-US" baseline="0" dirty="0" smtClean="0"/>
              <a:t> VOC work</a:t>
            </a:r>
            <a:endParaRPr lang="en-US" dirty="0"/>
          </a:p>
        </p:txBody>
      </p:sp>
      <p:sp>
        <p:nvSpPr>
          <p:cNvPr id="4" name="Slide Number Placeholder 3"/>
          <p:cNvSpPr>
            <a:spLocks noGrp="1"/>
          </p:cNvSpPr>
          <p:nvPr>
            <p:ph type="sldNum" sz="quarter" idx="10"/>
          </p:nvPr>
        </p:nvSpPr>
        <p:spPr/>
        <p:txBody>
          <a:bodyPr/>
          <a:lstStyle/>
          <a:p>
            <a:fld id="{7FCB8FAE-2B12-40FA-92E1-5DBC91AC1E2B}" type="slidenum">
              <a:rPr lang="en-US" smtClean="0"/>
              <a:t>9</a:t>
            </a:fld>
            <a:endParaRPr lang="en-US"/>
          </a:p>
        </p:txBody>
      </p:sp>
    </p:spTree>
    <p:extLst>
      <p:ext uri="{BB962C8B-B14F-4D97-AF65-F5344CB8AC3E}">
        <p14:creationId xmlns:p14="http://schemas.microsoft.com/office/powerpoint/2010/main" val="1184348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SeaScape</a:t>
            </a:r>
            <a:r>
              <a:rPr lang="en-US" dirty="0" smtClean="0"/>
              <a:t> was an intense</a:t>
            </a:r>
            <a:r>
              <a:rPr lang="en-US" baseline="0" dirty="0" smtClean="0"/>
              <a:t> experience, and despite(or maybe because of?) that nobody really took very many pictures- in fact the two in the corners are the only ones with me in them from the whole campaign. Each one of these has a story and is very funny to me for one reason or another, but is largely irrelevant to the science on the whole so I thought I would throw them up to give a sense of local flavor</a:t>
            </a:r>
            <a:endParaRPr lang="en-US" dirty="0"/>
          </a:p>
        </p:txBody>
      </p:sp>
      <p:sp>
        <p:nvSpPr>
          <p:cNvPr id="4" name="Slide Number Placeholder 3"/>
          <p:cNvSpPr>
            <a:spLocks noGrp="1"/>
          </p:cNvSpPr>
          <p:nvPr>
            <p:ph type="sldNum" sz="quarter" idx="10"/>
          </p:nvPr>
        </p:nvSpPr>
        <p:spPr/>
        <p:txBody>
          <a:bodyPr/>
          <a:lstStyle/>
          <a:p>
            <a:fld id="{7FCB8FAE-2B12-40FA-92E1-5DBC91AC1E2B}" type="slidenum">
              <a:rPr lang="en-US" smtClean="0"/>
              <a:t>13</a:t>
            </a:fld>
            <a:endParaRPr lang="en-US"/>
          </a:p>
        </p:txBody>
      </p:sp>
    </p:spTree>
    <p:extLst>
      <p:ext uri="{BB962C8B-B14F-4D97-AF65-F5344CB8AC3E}">
        <p14:creationId xmlns:p14="http://schemas.microsoft.com/office/powerpoint/2010/main" val="1875598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a:t>
            </a:r>
            <a:r>
              <a:rPr lang="en-US" baseline="0" dirty="0" smtClean="0"/>
              <a:t> will guide the continuation of my </a:t>
            </a:r>
            <a:r>
              <a:rPr lang="en-US" baseline="0" dirty="0" err="1" smtClean="0"/>
              <a:t>SeaScape</a:t>
            </a:r>
            <a:r>
              <a:rPr lang="en-US" baseline="0" dirty="0" smtClean="0"/>
              <a:t> VOC work</a:t>
            </a:r>
            <a:endParaRPr lang="en-US" dirty="0"/>
          </a:p>
        </p:txBody>
      </p:sp>
      <p:sp>
        <p:nvSpPr>
          <p:cNvPr id="4" name="Slide Number Placeholder 3"/>
          <p:cNvSpPr>
            <a:spLocks noGrp="1"/>
          </p:cNvSpPr>
          <p:nvPr>
            <p:ph type="sldNum" sz="quarter" idx="10"/>
          </p:nvPr>
        </p:nvSpPr>
        <p:spPr/>
        <p:txBody>
          <a:bodyPr/>
          <a:lstStyle/>
          <a:p>
            <a:fld id="{7FCB8FAE-2B12-40FA-92E1-5DBC91AC1E2B}" type="slidenum">
              <a:rPr lang="en-US" smtClean="0"/>
              <a:t>14</a:t>
            </a:fld>
            <a:endParaRPr lang="en-US"/>
          </a:p>
        </p:txBody>
      </p:sp>
    </p:spTree>
    <p:extLst>
      <p:ext uri="{BB962C8B-B14F-4D97-AF65-F5344CB8AC3E}">
        <p14:creationId xmlns:p14="http://schemas.microsoft.com/office/powerpoint/2010/main" val="4159933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63D6E9-84F7-4200-BC8F-734C933EE90D}" type="slidenum">
              <a:rPr lang="en-US" smtClean="0"/>
              <a:t>15</a:t>
            </a:fld>
            <a:endParaRPr lang="en-US"/>
          </a:p>
        </p:txBody>
      </p:sp>
    </p:spTree>
    <p:extLst>
      <p:ext uri="{BB962C8B-B14F-4D97-AF65-F5344CB8AC3E}">
        <p14:creationId xmlns:p14="http://schemas.microsoft.com/office/powerpoint/2010/main" val="1820741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ABF4221-E590-478B-9EF9-DC56BA05277E}" type="datetimeFigureOut">
              <a:rPr lang="en-US" smtClean="0"/>
              <a:t>12/13/2019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B205BB-2D01-448C-B4ED-6830E8C5F029}" type="slidenum">
              <a:rPr lang="en-US" smtClean="0"/>
              <a:t>‹#›</a:t>
            </a:fld>
            <a:endParaRPr lang="en-US"/>
          </a:p>
        </p:txBody>
      </p:sp>
    </p:spTree>
    <p:extLst>
      <p:ext uri="{BB962C8B-B14F-4D97-AF65-F5344CB8AC3E}">
        <p14:creationId xmlns:p14="http://schemas.microsoft.com/office/powerpoint/2010/main" val="1585232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BF4221-E590-478B-9EF9-DC56BA05277E}" type="datetimeFigureOut">
              <a:rPr lang="en-US" smtClean="0"/>
              <a:t>12/13/2019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B205BB-2D01-448C-B4ED-6830E8C5F029}" type="slidenum">
              <a:rPr lang="en-US" smtClean="0"/>
              <a:t>‹#›</a:t>
            </a:fld>
            <a:endParaRPr lang="en-US"/>
          </a:p>
        </p:txBody>
      </p:sp>
    </p:spTree>
    <p:extLst>
      <p:ext uri="{BB962C8B-B14F-4D97-AF65-F5344CB8AC3E}">
        <p14:creationId xmlns:p14="http://schemas.microsoft.com/office/powerpoint/2010/main" val="868061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BF4221-E590-478B-9EF9-DC56BA05277E}" type="datetimeFigureOut">
              <a:rPr lang="en-US" smtClean="0"/>
              <a:t>12/13/2019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B205BB-2D01-448C-B4ED-6830E8C5F029}" type="slidenum">
              <a:rPr lang="en-US" smtClean="0"/>
              <a:t>‹#›</a:t>
            </a:fld>
            <a:endParaRPr lang="en-US"/>
          </a:p>
        </p:txBody>
      </p:sp>
    </p:spTree>
    <p:extLst>
      <p:ext uri="{BB962C8B-B14F-4D97-AF65-F5344CB8AC3E}">
        <p14:creationId xmlns:p14="http://schemas.microsoft.com/office/powerpoint/2010/main" val="3914542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BF4221-E590-478B-9EF9-DC56BA05277E}" type="datetimeFigureOut">
              <a:rPr lang="en-US" smtClean="0"/>
              <a:t>12/13/2019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B205BB-2D01-448C-B4ED-6830E8C5F029}" type="slidenum">
              <a:rPr lang="en-US" smtClean="0"/>
              <a:t>‹#›</a:t>
            </a:fld>
            <a:endParaRPr lang="en-US"/>
          </a:p>
        </p:txBody>
      </p:sp>
    </p:spTree>
    <p:extLst>
      <p:ext uri="{BB962C8B-B14F-4D97-AF65-F5344CB8AC3E}">
        <p14:creationId xmlns:p14="http://schemas.microsoft.com/office/powerpoint/2010/main" val="483651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ABF4221-E590-478B-9EF9-DC56BA05277E}" type="datetimeFigureOut">
              <a:rPr lang="en-US" smtClean="0"/>
              <a:t>12/13/2019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B205BB-2D01-448C-B4ED-6830E8C5F029}" type="slidenum">
              <a:rPr lang="en-US" smtClean="0"/>
              <a:t>‹#›</a:t>
            </a:fld>
            <a:endParaRPr lang="en-US"/>
          </a:p>
        </p:txBody>
      </p:sp>
    </p:spTree>
    <p:extLst>
      <p:ext uri="{BB962C8B-B14F-4D97-AF65-F5344CB8AC3E}">
        <p14:creationId xmlns:p14="http://schemas.microsoft.com/office/powerpoint/2010/main" val="358206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ABF4221-E590-478B-9EF9-DC56BA05277E}" type="datetimeFigureOut">
              <a:rPr lang="en-US" smtClean="0"/>
              <a:t>12/13/2019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B205BB-2D01-448C-B4ED-6830E8C5F029}" type="slidenum">
              <a:rPr lang="en-US" smtClean="0"/>
              <a:t>‹#›</a:t>
            </a:fld>
            <a:endParaRPr lang="en-US"/>
          </a:p>
        </p:txBody>
      </p:sp>
    </p:spTree>
    <p:extLst>
      <p:ext uri="{BB962C8B-B14F-4D97-AF65-F5344CB8AC3E}">
        <p14:creationId xmlns:p14="http://schemas.microsoft.com/office/powerpoint/2010/main" val="2363443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ABF4221-E590-478B-9EF9-DC56BA05277E}" type="datetimeFigureOut">
              <a:rPr lang="en-US" smtClean="0"/>
              <a:t>12/13/2019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B205BB-2D01-448C-B4ED-6830E8C5F029}" type="slidenum">
              <a:rPr lang="en-US" smtClean="0"/>
              <a:t>‹#›</a:t>
            </a:fld>
            <a:endParaRPr lang="en-US"/>
          </a:p>
        </p:txBody>
      </p:sp>
    </p:spTree>
    <p:extLst>
      <p:ext uri="{BB962C8B-B14F-4D97-AF65-F5344CB8AC3E}">
        <p14:creationId xmlns:p14="http://schemas.microsoft.com/office/powerpoint/2010/main" val="1781617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ABF4221-E590-478B-9EF9-DC56BA05277E}" type="datetimeFigureOut">
              <a:rPr lang="en-US" smtClean="0"/>
              <a:t>12/13/2019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B205BB-2D01-448C-B4ED-6830E8C5F029}" type="slidenum">
              <a:rPr lang="en-US" smtClean="0"/>
              <a:t>‹#›</a:t>
            </a:fld>
            <a:endParaRPr lang="en-US"/>
          </a:p>
        </p:txBody>
      </p:sp>
    </p:spTree>
    <p:extLst>
      <p:ext uri="{BB962C8B-B14F-4D97-AF65-F5344CB8AC3E}">
        <p14:creationId xmlns:p14="http://schemas.microsoft.com/office/powerpoint/2010/main" val="2032200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BF4221-E590-478B-9EF9-DC56BA05277E}" type="datetimeFigureOut">
              <a:rPr lang="en-US" smtClean="0"/>
              <a:t>12/13/2019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B205BB-2D01-448C-B4ED-6830E8C5F029}" type="slidenum">
              <a:rPr lang="en-US" smtClean="0"/>
              <a:t>‹#›</a:t>
            </a:fld>
            <a:endParaRPr lang="en-US"/>
          </a:p>
        </p:txBody>
      </p:sp>
    </p:spTree>
    <p:extLst>
      <p:ext uri="{BB962C8B-B14F-4D97-AF65-F5344CB8AC3E}">
        <p14:creationId xmlns:p14="http://schemas.microsoft.com/office/powerpoint/2010/main" val="2240727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ABF4221-E590-478B-9EF9-DC56BA05277E}" type="datetimeFigureOut">
              <a:rPr lang="en-US" smtClean="0"/>
              <a:t>12/13/2019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B205BB-2D01-448C-B4ED-6830E8C5F029}" type="slidenum">
              <a:rPr lang="en-US" smtClean="0"/>
              <a:t>‹#›</a:t>
            </a:fld>
            <a:endParaRPr lang="en-US"/>
          </a:p>
        </p:txBody>
      </p:sp>
    </p:spTree>
    <p:extLst>
      <p:ext uri="{BB962C8B-B14F-4D97-AF65-F5344CB8AC3E}">
        <p14:creationId xmlns:p14="http://schemas.microsoft.com/office/powerpoint/2010/main" val="50757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ABF4221-E590-478B-9EF9-DC56BA05277E}" type="datetimeFigureOut">
              <a:rPr lang="en-US" smtClean="0"/>
              <a:t>12/13/2019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B205BB-2D01-448C-B4ED-6830E8C5F029}" type="slidenum">
              <a:rPr lang="en-US" smtClean="0"/>
              <a:t>‹#›</a:t>
            </a:fld>
            <a:endParaRPr lang="en-US"/>
          </a:p>
        </p:txBody>
      </p:sp>
    </p:spTree>
    <p:extLst>
      <p:ext uri="{BB962C8B-B14F-4D97-AF65-F5344CB8AC3E}">
        <p14:creationId xmlns:p14="http://schemas.microsoft.com/office/powerpoint/2010/main" val="1265543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BF4221-E590-478B-9EF9-DC56BA05277E}" type="datetimeFigureOut">
              <a:rPr lang="en-US" smtClean="0"/>
              <a:t>12/13/2019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B205BB-2D01-448C-B4ED-6830E8C5F029}" type="slidenum">
              <a:rPr lang="en-US" smtClean="0"/>
              <a:t>‹#›</a:t>
            </a:fld>
            <a:endParaRPr lang="en-US"/>
          </a:p>
        </p:txBody>
      </p:sp>
    </p:spTree>
    <p:extLst>
      <p:ext uri="{BB962C8B-B14F-4D97-AF65-F5344CB8AC3E}">
        <p14:creationId xmlns:p14="http://schemas.microsoft.com/office/powerpoint/2010/main" val="4220943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image" Target="../media/image18.jpeg"/><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image" Target="../media/image18.jpeg"/><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jpe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G"/><Relationship Id="rId7" Type="http://schemas.openxmlformats.org/officeDocument/2006/relationships/image" Target="../media/image35.jpeg"/><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 Id="rId9" Type="http://schemas.openxmlformats.org/officeDocument/2006/relationships/image" Target="../media/image37.jpeg"/></Relationships>
</file>

<file path=ppt/slides/_rels/slide31.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41.JPG"/><Relationship Id="rId3" Type="http://schemas.openxmlformats.org/officeDocument/2006/relationships/image" Target="../media/image31.JPG"/><Relationship Id="rId7" Type="http://schemas.openxmlformats.org/officeDocument/2006/relationships/image" Target="../media/image35.jpeg"/><Relationship Id="rId12" Type="http://schemas.openxmlformats.org/officeDocument/2006/relationships/image" Target="../media/image40.jpeg"/><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34.JPG"/><Relationship Id="rId11" Type="http://schemas.openxmlformats.org/officeDocument/2006/relationships/image" Target="../media/image39.jpeg"/><Relationship Id="rId5" Type="http://schemas.openxmlformats.org/officeDocument/2006/relationships/image" Target="../media/image33.JPG"/><Relationship Id="rId15" Type="http://schemas.openxmlformats.org/officeDocument/2006/relationships/image" Target="../media/image43.JPG"/><Relationship Id="rId10" Type="http://schemas.openxmlformats.org/officeDocument/2006/relationships/image" Target="../media/image38.jpeg"/><Relationship Id="rId4" Type="http://schemas.openxmlformats.org/officeDocument/2006/relationships/image" Target="../media/image32.JPG"/><Relationship Id="rId9" Type="http://schemas.openxmlformats.org/officeDocument/2006/relationships/image" Target="../media/image37.jpeg"/><Relationship Id="rId14" Type="http://schemas.openxmlformats.org/officeDocument/2006/relationships/image" Target="../media/image42.JPG"/></Relationships>
</file>

<file path=ppt/slides/_rels/slide32.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41.JPG"/><Relationship Id="rId3" Type="http://schemas.openxmlformats.org/officeDocument/2006/relationships/image" Target="../media/image31.JPG"/><Relationship Id="rId7" Type="http://schemas.openxmlformats.org/officeDocument/2006/relationships/image" Target="../media/image35.jpeg"/><Relationship Id="rId12" Type="http://schemas.openxmlformats.org/officeDocument/2006/relationships/image" Target="../media/image40.jpeg"/><Relationship Id="rId17" Type="http://schemas.openxmlformats.org/officeDocument/2006/relationships/image" Target="../media/image45.JPG"/><Relationship Id="rId2" Type="http://schemas.openxmlformats.org/officeDocument/2006/relationships/image" Target="../media/image30.JPG"/><Relationship Id="rId16" Type="http://schemas.openxmlformats.org/officeDocument/2006/relationships/image" Target="../media/image44.JPG"/><Relationship Id="rId1" Type="http://schemas.openxmlformats.org/officeDocument/2006/relationships/slideLayout" Target="../slideLayouts/slideLayout2.xml"/><Relationship Id="rId6" Type="http://schemas.openxmlformats.org/officeDocument/2006/relationships/image" Target="../media/image34.JPG"/><Relationship Id="rId11" Type="http://schemas.openxmlformats.org/officeDocument/2006/relationships/image" Target="../media/image39.jpeg"/><Relationship Id="rId5" Type="http://schemas.openxmlformats.org/officeDocument/2006/relationships/image" Target="../media/image33.JPG"/><Relationship Id="rId15" Type="http://schemas.openxmlformats.org/officeDocument/2006/relationships/image" Target="../media/image43.JPG"/><Relationship Id="rId10" Type="http://schemas.openxmlformats.org/officeDocument/2006/relationships/image" Target="../media/image38.jpeg"/><Relationship Id="rId4" Type="http://schemas.openxmlformats.org/officeDocument/2006/relationships/image" Target="../media/image32.JPG"/><Relationship Id="rId9" Type="http://schemas.openxmlformats.org/officeDocument/2006/relationships/image" Target="../media/image37.jpeg"/><Relationship Id="rId14" Type="http://schemas.openxmlformats.org/officeDocument/2006/relationships/image" Target="../media/image42.JPG"/></Relationships>
</file>

<file path=ppt/slides/_rels/slide3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latin typeface="Corbel" panose="020B0503020204020204" pitchFamily="34" charset="0"/>
              </a:rPr>
              <a:t>SeaScape</a:t>
            </a:r>
            <a:r>
              <a:rPr lang="en-US" dirty="0" smtClean="0">
                <a:latin typeface="Corbel" panose="020B0503020204020204" pitchFamily="34" charset="0"/>
              </a:rPr>
              <a:t> 2019:</a:t>
            </a:r>
            <a:br>
              <a:rPr lang="en-US" dirty="0" smtClean="0">
                <a:latin typeface="Corbel" panose="020B0503020204020204" pitchFamily="34" charset="0"/>
              </a:rPr>
            </a:br>
            <a:r>
              <a:rPr lang="en-US" sz="4400" dirty="0" smtClean="0">
                <a:latin typeface="Corbel" panose="020B0503020204020204" pitchFamily="34" charset="0"/>
              </a:rPr>
              <a:t>a </a:t>
            </a:r>
            <a:r>
              <a:rPr lang="en-US" sz="4400" dirty="0">
                <a:latin typeface="Corbel" panose="020B0503020204020204" pitchFamily="34" charset="0"/>
              </a:rPr>
              <a:t>P</a:t>
            </a:r>
            <a:r>
              <a:rPr lang="en-US" sz="4400" dirty="0" smtClean="0">
                <a:latin typeface="Corbel" panose="020B0503020204020204" pitchFamily="34" charset="0"/>
              </a:rPr>
              <a:t>reliminary </a:t>
            </a:r>
            <a:r>
              <a:rPr lang="en-US" sz="4400" dirty="0">
                <a:latin typeface="Corbel" panose="020B0503020204020204" pitchFamily="34" charset="0"/>
              </a:rPr>
              <a:t>I</a:t>
            </a:r>
            <a:r>
              <a:rPr lang="en-US" sz="4400" dirty="0" smtClean="0">
                <a:latin typeface="Corbel" panose="020B0503020204020204" pitchFamily="34" charset="0"/>
              </a:rPr>
              <a:t>nvestigation of </a:t>
            </a:r>
            <a:r>
              <a:rPr lang="en-US" sz="4400" dirty="0" err="1" smtClean="0">
                <a:latin typeface="Corbel" panose="020B0503020204020204" pitchFamily="34" charset="0"/>
              </a:rPr>
              <a:t>Speciated</a:t>
            </a:r>
            <a:r>
              <a:rPr lang="en-US" sz="4400" dirty="0" smtClean="0">
                <a:latin typeface="Corbel" panose="020B0503020204020204" pitchFamily="34" charset="0"/>
              </a:rPr>
              <a:t> Secondary Marine Aerosol Precursors </a:t>
            </a:r>
            <a:endParaRPr lang="en-US" sz="4400" dirty="0">
              <a:latin typeface="Corbel" panose="020B0503020204020204" pitchFamily="34" charset="0"/>
            </a:endParaRPr>
          </a:p>
        </p:txBody>
      </p:sp>
      <p:sp>
        <p:nvSpPr>
          <p:cNvPr id="3" name="Subtitle 2"/>
          <p:cNvSpPr>
            <a:spLocks noGrp="1"/>
          </p:cNvSpPr>
          <p:nvPr>
            <p:ph type="subTitle" idx="1"/>
          </p:nvPr>
        </p:nvSpPr>
        <p:spPr>
          <a:xfrm>
            <a:off x="1782725" y="4028451"/>
            <a:ext cx="8626549" cy="1239982"/>
          </a:xfrm>
        </p:spPr>
        <p:txBody>
          <a:bodyPr/>
          <a:lstStyle/>
          <a:p>
            <a:r>
              <a:rPr lang="en-US" dirty="0" smtClean="0">
                <a:latin typeface="Corbel" panose="020B0503020204020204" pitchFamily="34" charset="0"/>
              </a:rPr>
              <a:t>Emily Barnes, Robin Weber, Mike Alves, Delaney </a:t>
            </a:r>
            <a:r>
              <a:rPr lang="en-US" dirty="0" err="1" smtClean="0">
                <a:latin typeface="Corbel" panose="020B0503020204020204" pitchFamily="34" charset="0"/>
              </a:rPr>
              <a:t>Kilgour</a:t>
            </a:r>
            <a:r>
              <a:rPr lang="en-US" dirty="0" smtClean="0">
                <a:latin typeface="Corbel" panose="020B0503020204020204" pitchFamily="34" charset="0"/>
              </a:rPr>
              <a:t>, Jon Sauer, Alexia Moore, Lindsay Yee, Nathan </a:t>
            </a:r>
            <a:r>
              <a:rPr lang="en-US" dirty="0" err="1" smtClean="0">
                <a:latin typeface="Corbel" panose="020B0503020204020204" pitchFamily="34" charset="0"/>
              </a:rPr>
              <a:t>Kreisberg</a:t>
            </a:r>
            <a:r>
              <a:rPr lang="en-US" dirty="0" smtClean="0">
                <a:latin typeface="Corbel" panose="020B0503020204020204" pitchFamily="34" charset="0"/>
              </a:rPr>
              <a:t>, Allen Goldstein</a:t>
            </a:r>
            <a:endParaRPr lang="en-US" dirty="0">
              <a:latin typeface="Corbel" panose="020B0503020204020204" pitchFamily="34" charset="0"/>
            </a:endParaRPr>
          </a:p>
        </p:txBody>
      </p:sp>
    </p:spTree>
    <p:extLst>
      <p:ext uri="{BB962C8B-B14F-4D97-AF65-F5344CB8AC3E}">
        <p14:creationId xmlns:p14="http://schemas.microsoft.com/office/powerpoint/2010/main" val="2661431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19175"/>
          </a:xfrm>
        </p:spPr>
        <p:txBody>
          <a:bodyPr/>
          <a:lstStyle/>
          <a:p>
            <a:r>
              <a:rPr lang="en-US" dirty="0" smtClean="0"/>
              <a:t>Next Steps</a:t>
            </a:r>
            <a:endParaRPr lang="en-US" dirty="0"/>
          </a:p>
        </p:txBody>
      </p:sp>
      <p:pic>
        <p:nvPicPr>
          <p:cNvPr id="4" name="Picture 3"/>
          <p:cNvPicPr>
            <a:picLocks noChangeAspect="1"/>
          </p:cNvPicPr>
          <p:nvPr/>
        </p:nvPicPr>
        <p:blipFill>
          <a:blip r:embed="rId2"/>
          <a:stretch>
            <a:fillRect/>
          </a:stretch>
        </p:blipFill>
        <p:spPr>
          <a:xfrm>
            <a:off x="3578663" y="365125"/>
            <a:ext cx="7775137" cy="6384325"/>
          </a:xfrm>
          <a:prstGeom prst="rect">
            <a:avLst/>
          </a:prstGeom>
        </p:spPr>
      </p:pic>
      <p:sp>
        <p:nvSpPr>
          <p:cNvPr id="3" name="Rectangle 2"/>
          <p:cNvSpPr/>
          <p:nvPr/>
        </p:nvSpPr>
        <p:spPr>
          <a:xfrm>
            <a:off x="3578663" y="365124"/>
            <a:ext cx="7893867" cy="94268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592685" y="1775637"/>
            <a:ext cx="2985978" cy="24029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smtClean="0"/>
              <a:t>New columns</a:t>
            </a:r>
          </a:p>
          <a:p>
            <a:pPr marL="285750" indent="-285750">
              <a:buFontTx/>
              <a:buChar char="-"/>
            </a:pPr>
            <a:r>
              <a:rPr lang="en-US" dirty="0" smtClean="0"/>
              <a:t>~150 standards covering volatility/polarity range and representative of major compounds/compound classes of interest</a:t>
            </a:r>
            <a:endParaRPr lang="en-US" dirty="0"/>
          </a:p>
        </p:txBody>
      </p:sp>
      <p:cxnSp>
        <p:nvCxnSpPr>
          <p:cNvPr id="7" name="Straight Arrow Connector 6"/>
          <p:cNvCxnSpPr>
            <a:stCxn id="3" idx="1"/>
            <a:endCxn id="5" idx="0"/>
          </p:cNvCxnSpPr>
          <p:nvPr/>
        </p:nvCxnSpPr>
        <p:spPr>
          <a:xfrm flipH="1">
            <a:off x="2085674" y="836465"/>
            <a:ext cx="1492989" cy="9391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8069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19175"/>
          </a:xfrm>
        </p:spPr>
        <p:txBody>
          <a:bodyPr/>
          <a:lstStyle/>
          <a:p>
            <a:r>
              <a:rPr lang="en-US" dirty="0" smtClean="0"/>
              <a:t>Next Steps</a:t>
            </a:r>
            <a:endParaRPr lang="en-US" dirty="0"/>
          </a:p>
        </p:txBody>
      </p:sp>
      <p:pic>
        <p:nvPicPr>
          <p:cNvPr id="4" name="Picture 3"/>
          <p:cNvPicPr>
            <a:picLocks noChangeAspect="1"/>
          </p:cNvPicPr>
          <p:nvPr/>
        </p:nvPicPr>
        <p:blipFill>
          <a:blip r:embed="rId2"/>
          <a:stretch>
            <a:fillRect/>
          </a:stretch>
        </p:blipFill>
        <p:spPr>
          <a:xfrm>
            <a:off x="3578663" y="365125"/>
            <a:ext cx="7775137" cy="6384325"/>
          </a:xfrm>
          <a:prstGeom prst="rect">
            <a:avLst/>
          </a:prstGeom>
        </p:spPr>
      </p:pic>
      <p:sp>
        <p:nvSpPr>
          <p:cNvPr id="3" name="Rectangle 2"/>
          <p:cNvSpPr/>
          <p:nvPr/>
        </p:nvSpPr>
        <p:spPr>
          <a:xfrm>
            <a:off x="3578663" y="1279544"/>
            <a:ext cx="7893867" cy="94268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52443" y="1775637"/>
            <a:ext cx="3001120" cy="1275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smtClean="0"/>
              <a:t>Run </a:t>
            </a:r>
            <a:r>
              <a:rPr lang="en-US" dirty="0"/>
              <a:t>C</a:t>
            </a:r>
            <a:r>
              <a:rPr lang="en-US" dirty="0" smtClean="0"/>
              <a:t>al curves/entire time series through end of year</a:t>
            </a:r>
            <a:endParaRPr lang="en-US" dirty="0"/>
          </a:p>
        </p:txBody>
      </p:sp>
      <p:cxnSp>
        <p:nvCxnSpPr>
          <p:cNvPr id="14" name="Straight Arrow Connector 13"/>
          <p:cNvCxnSpPr>
            <a:stCxn id="3" idx="1"/>
          </p:cNvCxnSpPr>
          <p:nvPr/>
        </p:nvCxnSpPr>
        <p:spPr>
          <a:xfrm flipH="1">
            <a:off x="3253564" y="1750885"/>
            <a:ext cx="325099" cy="6627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2189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19175"/>
          </a:xfrm>
        </p:spPr>
        <p:txBody>
          <a:bodyPr/>
          <a:lstStyle/>
          <a:p>
            <a:r>
              <a:rPr lang="en-US" dirty="0" smtClean="0"/>
              <a:t>Next Steps</a:t>
            </a:r>
            <a:endParaRPr lang="en-US" dirty="0"/>
          </a:p>
        </p:txBody>
      </p:sp>
      <p:pic>
        <p:nvPicPr>
          <p:cNvPr id="4" name="Picture 3"/>
          <p:cNvPicPr>
            <a:picLocks noChangeAspect="1"/>
          </p:cNvPicPr>
          <p:nvPr/>
        </p:nvPicPr>
        <p:blipFill>
          <a:blip r:embed="rId2"/>
          <a:stretch>
            <a:fillRect/>
          </a:stretch>
        </p:blipFill>
        <p:spPr>
          <a:xfrm>
            <a:off x="3578663" y="365125"/>
            <a:ext cx="7775137" cy="6384325"/>
          </a:xfrm>
          <a:prstGeom prst="rect">
            <a:avLst/>
          </a:prstGeom>
        </p:spPr>
      </p:pic>
      <p:sp>
        <p:nvSpPr>
          <p:cNvPr id="3" name="Rectangle 2"/>
          <p:cNvSpPr/>
          <p:nvPr/>
        </p:nvSpPr>
        <p:spPr>
          <a:xfrm>
            <a:off x="3578663" y="2200940"/>
            <a:ext cx="7893867" cy="444440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52443" y="1775637"/>
            <a:ext cx="2565185" cy="1275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dirty="0" smtClean="0"/>
              <a:t>Analyze Spring 2020</a:t>
            </a:r>
            <a:endParaRPr lang="en-US" dirty="0"/>
          </a:p>
        </p:txBody>
      </p:sp>
      <p:cxnSp>
        <p:nvCxnSpPr>
          <p:cNvPr id="14" name="Straight Arrow Connector 13"/>
          <p:cNvCxnSpPr>
            <a:stCxn id="3" idx="1"/>
            <a:endCxn id="5" idx="3"/>
          </p:cNvCxnSpPr>
          <p:nvPr/>
        </p:nvCxnSpPr>
        <p:spPr>
          <a:xfrm flipH="1" flipV="1">
            <a:off x="2817628" y="2413591"/>
            <a:ext cx="761035" cy="20095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7361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SeaScape</a:t>
            </a:r>
            <a:r>
              <a:rPr lang="en-US" dirty="0" smtClean="0"/>
              <a:t> 2019</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911512" y="3647615"/>
            <a:ext cx="4280513" cy="3210385"/>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46267" y="546267"/>
            <a:ext cx="4370137" cy="327760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5867399" y="1850751"/>
            <a:ext cx="3721769" cy="2791327"/>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2674105" y="1923198"/>
            <a:ext cx="4181160" cy="3135870"/>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23947" y="-1"/>
            <a:ext cx="3068053" cy="4090737"/>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455952" y="3664266"/>
            <a:ext cx="3647615" cy="2735711"/>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66469" y="4160855"/>
            <a:ext cx="3593432" cy="2695074"/>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2041953" y="4122743"/>
            <a:ext cx="3126008" cy="2344506"/>
          </a:xfrm>
          <a:prstGeom prst="rect">
            <a:avLst/>
          </a:prstGeom>
        </p:spPr>
      </p:pic>
      <p:pic>
        <p:nvPicPr>
          <p:cNvPr id="12" name="Picture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63" y="-1"/>
            <a:ext cx="1666673" cy="1250005"/>
          </a:xfrm>
          <a:prstGeom prst="rect">
            <a:avLst/>
          </a:prstGeom>
        </p:spPr>
      </p:pic>
    </p:spTree>
    <p:extLst>
      <p:ext uri="{BB962C8B-B14F-4D97-AF65-F5344CB8AC3E}">
        <p14:creationId xmlns:p14="http://schemas.microsoft.com/office/powerpoint/2010/main" val="12519779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19175"/>
          </a:xfrm>
        </p:spPr>
        <p:txBody>
          <a:bodyPr>
            <a:normAutofit fontScale="90000"/>
          </a:bodyPr>
          <a:lstStyle/>
          <a:p>
            <a:r>
              <a:rPr lang="en-US" dirty="0" err="1" smtClean="0"/>
              <a:t>GCxGC</a:t>
            </a:r>
            <a:r>
              <a:rPr lang="en-US" dirty="0" smtClean="0"/>
              <a:t> Method Development- Amazon Progress</a:t>
            </a:r>
            <a:endParaRPr lang="en-US" dirty="0"/>
          </a:p>
        </p:txBody>
      </p:sp>
      <p:pic>
        <p:nvPicPr>
          <p:cNvPr id="4" name="CAICE_GCxGC_demo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607236" y="1227137"/>
            <a:ext cx="8977528" cy="5049745"/>
          </a:xfrm>
        </p:spPr>
      </p:pic>
    </p:spTree>
    <p:extLst>
      <p:ext uri="{BB962C8B-B14F-4D97-AF65-F5344CB8AC3E}">
        <p14:creationId xmlns:p14="http://schemas.microsoft.com/office/powerpoint/2010/main" val="31619730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rot="18942544">
            <a:off x="2690664" y="3307453"/>
            <a:ext cx="6474848" cy="565959"/>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Yes!</a:t>
            </a:r>
            <a:endParaRPr lang="en-US" dirty="0"/>
          </a:p>
        </p:txBody>
      </p:sp>
      <p:sp>
        <p:nvSpPr>
          <p:cNvPr id="4" name="Rounded Rectangle 3"/>
          <p:cNvSpPr/>
          <p:nvPr/>
        </p:nvSpPr>
        <p:spPr>
          <a:xfrm>
            <a:off x="1163320" y="2272348"/>
            <a:ext cx="2570480" cy="1198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orbel" panose="020B0503020204020204" pitchFamily="34" charset="0"/>
              </a:rPr>
              <a:t>Identify representative/ chemically interesting periods</a:t>
            </a:r>
            <a:endParaRPr lang="en-US" dirty="0">
              <a:latin typeface="Corbel" panose="020B0503020204020204" pitchFamily="34" charset="0"/>
            </a:endParaRPr>
          </a:p>
        </p:txBody>
      </p:sp>
      <p:sp>
        <p:nvSpPr>
          <p:cNvPr id="5" name="Rounded Rectangle 4"/>
          <p:cNvSpPr/>
          <p:nvPr/>
        </p:nvSpPr>
        <p:spPr>
          <a:xfrm>
            <a:off x="1163320" y="819071"/>
            <a:ext cx="2570480" cy="1198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orbel" panose="020B0503020204020204" pitchFamily="34" charset="0"/>
              </a:rPr>
              <a:t>Run entire series using typical EI ionization     (70 </a:t>
            </a:r>
            <a:r>
              <a:rPr lang="en-US" dirty="0" err="1" smtClean="0">
                <a:latin typeface="Corbel" panose="020B0503020204020204" pitchFamily="34" charset="0"/>
              </a:rPr>
              <a:t>ev</a:t>
            </a:r>
            <a:r>
              <a:rPr lang="en-US" dirty="0" smtClean="0">
                <a:latin typeface="Corbel" panose="020B0503020204020204" pitchFamily="34" charset="0"/>
              </a:rPr>
              <a:t>)</a:t>
            </a:r>
            <a:endParaRPr lang="en-US" dirty="0">
              <a:latin typeface="Corbel" panose="020B0503020204020204" pitchFamily="34" charset="0"/>
            </a:endParaRPr>
          </a:p>
        </p:txBody>
      </p:sp>
      <p:sp>
        <p:nvSpPr>
          <p:cNvPr id="6" name="Rounded Rectangle 5"/>
          <p:cNvSpPr/>
          <p:nvPr/>
        </p:nvSpPr>
        <p:spPr>
          <a:xfrm>
            <a:off x="1163320" y="3878580"/>
            <a:ext cx="2570480" cy="1198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orbel" panose="020B0503020204020204" pitchFamily="34" charset="0"/>
              </a:rPr>
              <a:t>Compile custom library of unique </a:t>
            </a:r>
            <a:r>
              <a:rPr lang="en-US" dirty="0" err="1" smtClean="0">
                <a:latin typeface="Corbel" panose="020B0503020204020204" pitchFamily="34" charset="0"/>
              </a:rPr>
              <a:t>analytes</a:t>
            </a:r>
            <a:r>
              <a:rPr lang="en-US" dirty="0" smtClean="0">
                <a:latin typeface="Corbel" panose="020B0503020204020204" pitchFamily="34" charset="0"/>
              </a:rPr>
              <a:t> from representative samples</a:t>
            </a:r>
            <a:endParaRPr lang="en-US" dirty="0">
              <a:latin typeface="Corbel" panose="020B0503020204020204" pitchFamily="34" charset="0"/>
            </a:endParaRPr>
          </a:p>
        </p:txBody>
      </p:sp>
      <p:sp>
        <p:nvSpPr>
          <p:cNvPr id="7" name="Rounded Rectangle 6"/>
          <p:cNvSpPr/>
          <p:nvPr/>
        </p:nvSpPr>
        <p:spPr>
          <a:xfrm>
            <a:off x="1163320" y="5484812"/>
            <a:ext cx="2570480" cy="1198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orbel" panose="020B0503020204020204" pitchFamily="34" charset="0"/>
              </a:rPr>
              <a:t>Test library on time series: does it contain on average &gt;90% </a:t>
            </a:r>
            <a:r>
              <a:rPr lang="en-US" dirty="0" err="1" smtClean="0">
                <a:latin typeface="Corbel" panose="020B0503020204020204" pitchFamily="34" charset="0"/>
              </a:rPr>
              <a:t>analyte</a:t>
            </a:r>
            <a:r>
              <a:rPr lang="en-US" dirty="0" smtClean="0">
                <a:latin typeface="Corbel" panose="020B0503020204020204" pitchFamily="34" charset="0"/>
              </a:rPr>
              <a:t> mass?</a:t>
            </a:r>
            <a:endParaRPr lang="en-US" dirty="0">
              <a:latin typeface="Corbel" panose="020B0503020204020204" pitchFamily="34" charset="0"/>
            </a:endParaRPr>
          </a:p>
        </p:txBody>
      </p:sp>
      <p:sp>
        <p:nvSpPr>
          <p:cNvPr id="8" name="Curved Left Arrow 7"/>
          <p:cNvSpPr/>
          <p:nvPr/>
        </p:nvSpPr>
        <p:spPr>
          <a:xfrm rot="10800000">
            <a:off x="274320" y="2570480"/>
            <a:ext cx="889000" cy="3667760"/>
          </a:xfrm>
          <a:prstGeom prst="curvedLeftArrow">
            <a:avLst/>
          </a:prstGeom>
          <a:solidFill>
            <a:srgbClr val="C57E6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ound Single Corner Rectangle 8"/>
          <p:cNvSpPr/>
          <p:nvPr/>
        </p:nvSpPr>
        <p:spPr>
          <a:xfrm>
            <a:off x="0" y="4290060"/>
            <a:ext cx="990600" cy="375920"/>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No</a:t>
            </a:r>
            <a:endParaRPr lang="en-US" sz="2400" dirty="0">
              <a:solidFill>
                <a:schemeClr val="tx1"/>
              </a:solidFill>
            </a:endParaRPr>
          </a:p>
        </p:txBody>
      </p:sp>
      <p:sp>
        <p:nvSpPr>
          <p:cNvPr id="10" name="Rounded Rectangle 9"/>
          <p:cNvSpPr/>
          <p:nvPr/>
        </p:nvSpPr>
        <p:spPr>
          <a:xfrm>
            <a:off x="8366760" y="819071"/>
            <a:ext cx="3106554" cy="10097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orbel" panose="020B0503020204020204" pitchFamily="34" charset="0"/>
              </a:rPr>
              <a:t>Create time series of each library compound throughout study period</a:t>
            </a:r>
            <a:endParaRPr lang="en-US" dirty="0">
              <a:latin typeface="Corbel" panose="020B0503020204020204" pitchFamily="34" charset="0"/>
            </a:endParaRPr>
          </a:p>
        </p:txBody>
      </p:sp>
      <p:sp>
        <p:nvSpPr>
          <p:cNvPr id="11" name="Rounded Rectangle 10"/>
          <p:cNvSpPr/>
          <p:nvPr/>
        </p:nvSpPr>
        <p:spPr>
          <a:xfrm>
            <a:off x="8366760" y="2017951"/>
            <a:ext cx="3106554" cy="12697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orbel" panose="020B0503020204020204" pitchFamily="34" charset="0"/>
              </a:rPr>
              <a:t>Re-analyze representative samples with VUV soft ionization (10.5 </a:t>
            </a:r>
            <a:r>
              <a:rPr lang="en-US" dirty="0" err="1" smtClean="0">
                <a:latin typeface="Corbel" panose="020B0503020204020204" pitchFamily="34" charset="0"/>
              </a:rPr>
              <a:t>ev</a:t>
            </a:r>
            <a:r>
              <a:rPr lang="en-US" dirty="0" smtClean="0">
                <a:latin typeface="Corbel" panose="020B0503020204020204" pitchFamily="34" charset="0"/>
              </a:rPr>
              <a:t>) to obtain parent masses </a:t>
            </a:r>
            <a:endParaRPr lang="en-US" dirty="0">
              <a:latin typeface="Corbel" panose="020B0503020204020204" pitchFamily="34" charset="0"/>
            </a:endParaRPr>
          </a:p>
        </p:txBody>
      </p:sp>
      <p:sp>
        <p:nvSpPr>
          <p:cNvPr id="12" name="Rounded Rectangle 11"/>
          <p:cNvSpPr/>
          <p:nvPr/>
        </p:nvSpPr>
        <p:spPr>
          <a:xfrm>
            <a:off x="8366760" y="3534995"/>
            <a:ext cx="3106554" cy="1436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orbel" panose="020B0503020204020204" pitchFamily="34" charset="0"/>
              </a:rPr>
              <a:t>Identify/categorize </a:t>
            </a:r>
            <a:r>
              <a:rPr lang="en-US" dirty="0" err="1" smtClean="0">
                <a:latin typeface="Corbel" panose="020B0503020204020204" pitchFamily="34" charset="0"/>
              </a:rPr>
              <a:t>analytes</a:t>
            </a:r>
            <a:r>
              <a:rPr lang="en-US" dirty="0" smtClean="0">
                <a:latin typeface="Corbel" panose="020B0503020204020204" pitchFamily="34" charset="0"/>
              </a:rPr>
              <a:t> using standards, EI libraries, parent masses, fragmentation patterns, tracer correlations, etc.</a:t>
            </a:r>
            <a:endParaRPr lang="en-US" dirty="0">
              <a:latin typeface="Corbel" panose="020B0503020204020204" pitchFamily="34" charset="0"/>
            </a:endParaRPr>
          </a:p>
        </p:txBody>
      </p:sp>
      <p:sp>
        <p:nvSpPr>
          <p:cNvPr id="14" name="Rounded Rectangle 13"/>
          <p:cNvSpPr/>
          <p:nvPr/>
        </p:nvSpPr>
        <p:spPr>
          <a:xfrm>
            <a:off x="8366760" y="5210158"/>
            <a:ext cx="3106554" cy="1436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orbel" panose="020B0503020204020204" pitchFamily="34" charset="0"/>
              </a:rPr>
              <a:t>Quantify and correct time series using </a:t>
            </a:r>
            <a:r>
              <a:rPr lang="en-US" dirty="0" err="1" smtClean="0">
                <a:latin typeface="Corbel" panose="020B0503020204020204" pitchFamily="34" charset="0"/>
              </a:rPr>
              <a:t>cal</a:t>
            </a:r>
            <a:r>
              <a:rPr lang="en-US" dirty="0" smtClean="0">
                <a:latin typeface="Corbel" panose="020B0503020204020204" pitchFamily="34" charset="0"/>
              </a:rPr>
              <a:t> curves of representative standard mixture</a:t>
            </a:r>
            <a:endParaRPr lang="en-US" dirty="0">
              <a:latin typeface="Corbel" panose="020B0503020204020204" pitchFamily="34" charset="0"/>
            </a:endParaRPr>
          </a:p>
        </p:txBody>
      </p:sp>
      <p:sp>
        <p:nvSpPr>
          <p:cNvPr id="15" name="Title 1"/>
          <p:cNvSpPr txBox="1">
            <a:spLocks/>
          </p:cNvSpPr>
          <p:nvPr/>
        </p:nvSpPr>
        <p:spPr>
          <a:xfrm>
            <a:off x="837304" y="-16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latin typeface="Corbel" panose="020B0503020204020204" pitchFamily="34" charset="0"/>
              </a:rPr>
              <a:t>Analysis Workflow</a:t>
            </a:r>
            <a:endParaRPr lang="en-US" dirty="0">
              <a:latin typeface="Corbel" panose="020B0503020204020204" pitchFamily="34" charset="0"/>
            </a:endParaRPr>
          </a:p>
        </p:txBody>
      </p:sp>
      <p:cxnSp>
        <p:nvCxnSpPr>
          <p:cNvPr id="17" name="Straight Arrow Connector 16"/>
          <p:cNvCxnSpPr>
            <a:stCxn id="5" idx="2"/>
            <a:endCxn id="4" idx="0"/>
          </p:cNvCxnSpPr>
          <p:nvPr/>
        </p:nvCxnSpPr>
        <p:spPr>
          <a:xfrm>
            <a:off x="2448560" y="2017951"/>
            <a:ext cx="0" cy="25439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 idx="2"/>
            <a:endCxn id="6" idx="0"/>
          </p:cNvCxnSpPr>
          <p:nvPr/>
        </p:nvCxnSpPr>
        <p:spPr>
          <a:xfrm>
            <a:off x="2448560" y="3471228"/>
            <a:ext cx="0" cy="4073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455176" y="5077460"/>
            <a:ext cx="0" cy="4073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2"/>
            <a:endCxn id="11" idx="0"/>
          </p:cNvCxnSpPr>
          <p:nvPr/>
        </p:nvCxnSpPr>
        <p:spPr>
          <a:xfrm>
            <a:off x="9920037" y="1828800"/>
            <a:ext cx="0" cy="1891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1" idx="2"/>
            <a:endCxn id="12" idx="0"/>
          </p:cNvCxnSpPr>
          <p:nvPr/>
        </p:nvCxnSpPr>
        <p:spPr>
          <a:xfrm>
            <a:off x="9920037" y="3287700"/>
            <a:ext cx="0" cy="2472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2"/>
            <a:endCxn id="14" idx="0"/>
          </p:cNvCxnSpPr>
          <p:nvPr/>
        </p:nvCxnSpPr>
        <p:spPr>
          <a:xfrm>
            <a:off x="9920037" y="4971043"/>
            <a:ext cx="0" cy="2391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7143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612951" y="1027906"/>
            <a:ext cx="6966097" cy="5777104"/>
          </a:xfrm>
          <a:prstGeom prst="rect">
            <a:avLst/>
          </a:prstGeom>
        </p:spPr>
      </p:pic>
      <p:sp>
        <p:nvSpPr>
          <p:cNvPr id="9" name="Title 1"/>
          <p:cNvSpPr txBox="1">
            <a:spLocks/>
          </p:cNvSpPr>
          <p:nvPr/>
        </p:nvSpPr>
        <p:spPr>
          <a:xfrm>
            <a:off x="838199" y="0"/>
            <a:ext cx="10515600" cy="10933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latin typeface="Corbel" panose="020B0503020204020204" pitchFamily="34" charset="0"/>
              </a:rPr>
              <a:t>Select Samples and Create Library</a:t>
            </a:r>
            <a:endParaRPr lang="en-US" dirty="0">
              <a:latin typeface="Corbel" panose="020B0503020204020204" pitchFamily="34" charset="0"/>
            </a:endParaRPr>
          </a:p>
        </p:txBody>
      </p:sp>
    </p:spTree>
    <p:extLst>
      <p:ext uri="{BB962C8B-B14F-4D97-AF65-F5344CB8AC3E}">
        <p14:creationId xmlns:p14="http://schemas.microsoft.com/office/powerpoint/2010/main" val="15519644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5" name="Title 1"/>
          <p:cNvSpPr txBox="1">
            <a:spLocks/>
          </p:cNvSpPr>
          <p:nvPr/>
        </p:nvSpPr>
        <p:spPr>
          <a:xfrm>
            <a:off x="838199" y="0"/>
            <a:ext cx="10515600" cy="1442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latin typeface="Corbel" panose="020B0503020204020204" pitchFamily="34" charset="0"/>
              </a:rPr>
              <a:t>Trace Each Compound Through Campaign: Internal Standard Modeling</a:t>
            </a:r>
            <a:endParaRPr lang="en-US" dirty="0">
              <a:latin typeface="Corbel" panose="020B0503020204020204" pitchFamily="34" charset="0"/>
            </a:endParaRPr>
          </a:p>
        </p:txBody>
      </p:sp>
      <p:pic>
        <p:nvPicPr>
          <p:cNvPr id="7" name="Picture 6"/>
          <p:cNvPicPr>
            <a:picLocks noChangeAspect="1"/>
          </p:cNvPicPr>
          <p:nvPr/>
        </p:nvPicPr>
        <p:blipFill>
          <a:blip r:embed="rId3"/>
          <a:stretch>
            <a:fillRect/>
          </a:stretch>
        </p:blipFill>
        <p:spPr>
          <a:xfrm>
            <a:off x="425459" y="1533353"/>
            <a:ext cx="11341079" cy="4935881"/>
          </a:xfrm>
          <a:prstGeom prst="rect">
            <a:avLst/>
          </a:prstGeom>
        </p:spPr>
      </p:pic>
    </p:spTree>
    <p:extLst>
      <p:ext uri="{BB962C8B-B14F-4D97-AF65-F5344CB8AC3E}">
        <p14:creationId xmlns:p14="http://schemas.microsoft.com/office/powerpoint/2010/main" val="24215163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5" name="Title 1"/>
          <p:cNvSpPr txBox="1">
            <a:spLocks/>
          </p:cNvSpPr>
          <p:nvPr/>
        </p:nvSpPr>
        <p:spPr>
          <a:xfrm>
            <a:off x="838199" y="0"/>
            <a:ext cx="10515600" cy="1442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latin typeface="Corbel" panose="020B0503020204020204" pitchFamily="34" charset="0"/>
              </a:rPr>
              <a:t>Trace Each Compound Through Campaign: Internal Standard Modeling</a:t>
            </a:r>
            <a:endParaRPr lang="en-US" dirty="0">
              <a:latin typeface="Corbel" panose="020B0503020204020204" pitchFamily="34" charset="0"/>
            </a:endParaRPr>
          </a:p>
        </p:txBody>
      </p:sp>
      <p:pic>
        <p:nvPicPr>
          <p:cNvPr id="6" name="Picture 5"/>
          <p:cNvPicPr>
            <a:picLocks noChangeAspect="1"/>
          </p:cNvPicPr>
          <p:nvPr/>
        </p:nvPicPr>
        <p:blipFill>
          <a:blip r:embed="rId3"/>
          <a:stretch>
            <a:fillRect/>
          </a:stretch>
        </p:blipFill>
        <p:spPr>
          <a:xfrm>
            <a:off x="1909747" y="1442720"/>
            <a:ext cx="8372504" cy="5167031"/>
          </a:xfrm>
          <a:prstGeom prst="rect">
            <a:avLst/>
          </a:prstGeom>
        </p:spPr>
      </p:pic>
      <p:sp>
        <p:nvSpPr>
          <p:cNvPr id="2" name="Rounded Rectangle 1"/>
          <p:cNvSpPr/>
          <p:nvPr/>
        </p:nvSpPr>
        <p:spPr>
          <a:xfrm>
            <a:off x="9062720" y="1574800"/>
            <a:ext cx="264160" cy="29159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87778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38199" y="0"/>
            <a:ext cx="10515600" cy="1442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latin typeface="Corbel" panose="020B0503020204020204" pitchFamily="34" charset="0"/>
              </a:rPr>
              <a:t>Trace Each Compound Through Campaign: Internal Standard Modeling</a:t>
            </a:r>
            <a:endParaRPr lang="en-US" dirty="0">
              <a:latin typeface="Corbel" panose="020B0503020204020204" pitchFamily="34" charset="0"/>
            </a:endParaRPr>
          </a:p>
        </p:txBody>
      </p:sp>
      <p:grpSp>
        <p:nvGrpSpPr>
          <p:cNvPr id="12" name="Group 11"/>
          <p:cNvGrpSpPr/>
          <p:nvPr/>
        </p:nvGrpSpPr>
        <p:grpSpPr>
          <a:xfrm>
            <a:off x="472439" y="3029425"/>
            <a:ext cx="11082258" cy="3386455"/>
            <a:chOff x="574039" y="2308065"/>
            <a:chExt cx="11082258" cy="3386455"/>
          </a:xfrm>
        </p:grpSpPr>
        <p:pic>
          <p:nvPicPr>
            <p:cNvPr id="4" name="Picture 3"/>
            <p:cNvPicPr>
              <a:picLocks noChangeAspect="1"/>
            </p:cNvPicPr>
            <p:nvPr/>
          </p:nvPicPr>
          <p:blipFill>
            <a:blip r:embed="rId3"/>
            <a:stretch>
              <a:fillRect/>
            </a:stretch>
          </p:blipFill>
          <p:spPr>
            <a:xfrm>
              <a:off x="574039" y="2323306"/>
              <a:ext cx="5437922" cy="3355975"/>
            </a:xfrm>
            <a:prstGeom prst="rect">
              <a:avLst/>
            </a:prstGeom>
          </p:spPr>
        </p:pic>
        <p:pic>
          <p:nvPicPr>
            <p:cNvPr id="8" name="Picture 7"/>
            <p:cNvPicPr>
              <a:picLocks noChangeAspect="1"/>
            </p:cNvPicPr>
            <p:nvPr/>
          </p:nvPicPr>
          <p:blipFill>
            <a:blip r:embed="rId4"/>
            <a:stretch>
              <a:fillRect/>
            </a:stretch>
          </p:blipFill>
          <p:spPr>
            <a:xfrm>
              <a:off x="6168986" y="2308065"/>
              <a:ext cx="5487311" cy="3386455"/>
            </a:xfrm>
            <a:prstGeom prst="rect">
              <a:avLst/>
            </a:prstGeom>
          </p:spPr>
        </p:pic>
        <p:sp>
          <p:nvSpPr>
            <p:cNvPr id="9" name="Rectangle 8"/>
            <p:cNvSpPr/>
            <p:nvPr/>
          </p:nvSpPr>
          <p:spPr>
            <a:xfrm>
              <a:off x="1896000" y="5288280"/>
              <a:ext cx="2794000" cy="3149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orbel Light" panose="020B0303020204020204" pitchFamily="34" charset="0"/>
                </a:rPr>
                <a:t>Volatility Index</a:t>
              </a:r>
              <a:endParaRPr lang="en-US" dirty="0">
                <a:solidFill>
                  <a:schemeClr val="tx1"/>
                </a:solidFill>
                <a:latin typeface="Corbel Light" panose="020B0303020204020204" pitchFamily="34" charset="0"/>
              </a:endParaRPr>
            </a:p>
          </p:txBody>
        </p:sp>
        <p:sp>
          <p:nvSpPr>
            <p:cNvPr id="10" name="Rectangle 9"/>
            <p:cNvSpPr/>
            <p:nvPr/>
          </p:nvSpPr>
          <p:spPr>
            <a:xfrm>
              <a:off x="7704981" y="5278120"/>
              <a:ext cx="2794000" cy="3149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orbel Light" panose="020B0303020204020204" pitchFamily="34" charset="0"/>
                </a:rPr>
                <a:t>Polarity Index</a:t>
              </a:r>
              <a:endParaRPr lang="en-US" dirty="0">
                <a:solidFill>
                  <a:schemeClr val="tx1"/>
                </a:solidFill>
                <a:latin typeface="Corbel Light" panose="020B0303020204020204" pitchFamily="34" charset="0"/>
              </a:endParaRPr>
            </a:p>
          </p:txBody>
        </p:sp>
      </p:grpSp>
      <p:sp>
        <p:nvSpPr>
          <p:cNvPr id="11" name="Rectangle 10"/>
          <p:cNvSpPr/>
          <p:nvPr/>
        </p:nvSpPr>
        <p:spPr>
          <a:xfrm>
            <a:off x="1026160" y="1320800"/>
            <a:ext cx="9804400" cy="2011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Corbel Light" panose="020B0303020204020204" pitchFamily="34" charset="0"/>
              </a:rPr>
              <a:t>Create a GAM (Generalized Additive Model) mapping instrument response according to 3 factors: </a:t>
            </a:r>
          </a:p>
          <a:p>
            <a:pPr marL="342900" indent="-342900">
              <a:buAutoNum type="arabicPeriod"/>
            </a:pPr>
            <a:r>
              <a:rPr lang="en-US" dirty="0" smtClean="0">
                <a:solidFill>
                  <a:schemeClr val="tx1"/>
                </a:solidFill>
                <a:latin typeface="Corbel Light" panose="020B0303020204020204" pitchFamily="34" charset="0"/>
              </a:rPr>
              <a:t>First dimension position (volatility proxy)</a:t>
            </a:r>
          </a:p>
          <a:p>
            <a:pPr marL="342900" indent="-342900">
              <a:buAutoNum type="arabicPeriod"/>
            </a:pPr>
            <a:r>
              <a:rPr lang="en-US" dirty="0" smtClean="0">
                <a:solidFill>
                  <a:schemeClr val="tx1"/>
                </a:solidFill>
                <a:latin typeface="Corbel Light" panose="020B0303020204020204" pitchFamily="34" charset="0"/>
              </a:rPr>
              <a:t>Second dimension position ( polarity proxy)</a:t>
            </a:r>
          </a:p>
          <a:p>
            <a:pPr marL="342900" indent="-342900">
              <a:buAutoNum type="arabicPeriod"/>
            </a:pPr>
            <a:r>
              <a:rPr lang="en-US" dirty="0" smtClean="0">
                <a:solidFill>
                  <a:schemeClr val="tx1"/>
                </a:solidFill>
                <a:latin typeface="Corbel Light" panose="020B0303020204020204" pitchFamily="34" charset="0"/>
              </a:rPr>
              <a:t>Sample number (total sample loading proxy)</a:t>
            </a:r>
          </a:p>
          <a:p>
            <a:r>
              <a:rPr lang="en-US" dirty="0" smtClean="0">
                <a:solidFill>
                  <a:schemeClr val="tx1"/>
                </a:solidFill>
                <a:latin typeface="Corbel Light" panose="020B0303020204020204" pitchFamily="34" charset="0"/>
              </a:rPr>
              <a:t>1 and 2 correct for the instrument’s sensitivity limitations at the ends of the volatility and polarity ranges; 3 corrects for matrix effects</a:t>
            </a:r>
          </a:p>
          <a:p>
            <a:pPr marL="342900" indent="-342900" algn="ctr">
              <a:buAutoNum type="arabicPeriod"/>
            </a:pPr>
            <a:endParaRPr lang="en-US" dirty="0">
              <a:solidFill>
                <a:schemeClr val="tx1"/>
              </a:solidFill>
              <a:latin typeface="Corbel Light" panose="020B0303020204020204" pitchFamily="34" charset="0"/>
            </a:endParaRPr>
          </a:p>
        </p:txBody>
      </p:sp>
    </p:spTree>
    <p:extLst>
      <p:ext uri="{BB962C8B-B14F-4D97-AF65-F5344CB8AC3E}">
        <p14:creationId xmlns:p14="http://schemas.microsoft.com/office/powerpoint/2010/main" val="35270355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r>
              <a:rPr lang="en-US" dirty="0" smtClean="0"/>
              <a:t>Big Picture:</a:t>
            </a:r>
            <a:endParaRPr lang="en-US" dirty="0"/>
          </a:p>
        </p:txBody>
      </p:sp>
      <p:sp>
        <p:nvSpPr>
          <p:cNvPr id="3" name="Rectangle 2"/>
          <p:cNvSpPr/>
          <p:nvPr/>
        </p:nvSpPr>
        <p:spPr>
          <a:xfrm>
            <a:off x="1648047" y="1690688"/>
            <a:ext cx="3104707" cy="988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Detailed and Quantitative View into Organic Composition of SSA </a:t>
            </a:r>
            <a:endParaRPr lang="en-US" sz="2000" dirty="0"/>
          </a:p>
        </p:txBody>
      </p:sp>
      <p:sp>
        <p:nvSpPr>
          <p:cNvPr id="13" name="Rectangle 12"/>
          <p:cNvSpPr/>
          <p:nvPr/>
        </p:nvSpPr>
        <p:spPr>
          <a:xfrm>
            <a:off x="7520762" y="1690687"/>
            <a:ext cx="3271285" cy="988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Detailed and Quantitative View into Composition of marine VOC’s</a:t>
            </a:r>
            <a:endParaRPr lang="en-US" sz="2000" dirty="0"/>
          </a:p>
        </p:txBody>
      </p:sp>
      <p:sp>
        <p:nvSpPr>
          <p:cNvPr id="5" name="Rounded Rectangle 4"/>
          <p:cNvSpPr/>
          <p:nvPr/>
        </p:nvSpPr>
        <p:spPr>
          <a:xfrm>
            <a:off x="9505507" y="3583172"/>
            <a:ext cx="2200940" cy="1318438"/>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Light sensitivity/ dependence? </a:t>
            </a:r>
            <a:r>
              <a:rPr lang="en-US" sz="2800" i="1" u="sng" dirty="0" err="1" smtClean="0"/>
              <a:t>Photochem</a:t>
            </a:r>
            <a:r>
              <a:rPr lang="en-US" sz="2800" i="1" u="sng" dirty="0" smtClean="0"/>
              <a:t>!</a:t>
            </a:r>
            <a:r>
              <a:rPr lang="en-US" dirty="0" smtClean="0"/>
              <a:t> </a:t>
            </a:r>
            <a:endParaRPr lang="en-US" dirty="0"/>
          </a:p>
        </p:txBody>
      </p:sp>
      <p:sp>
        <p:nvSpPr>
          <p:cNvPr id="15" name="Rounded Rectangle 14"/>
          <p:cNvSpPr/>
          <p:nvPr/>
        </p:nvSpPr>
        <p:spPr>
          <a:xfrm>
            <a:off x="6420292" y="3429000"/>
            <a:ext cx="2200940" cy="1626782"/>
          </a:xfrm>
          <a:prstGeom prst="roundRect">
            <a:avLst/>
          </a:prstGeom>
          <a:solidFill>
            <a:srgbClr val="A971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Source material for SMA formation:</a:t>
            </a:r>
          </a:p>
          <a:p>
            <a:pPr algn="ctr"/>
            <a:r>
              <a:rPr lang="en-US" sz="2000" i="1" u="sng" dirty="0" smtClean="0"/>
              <a:t>Oxidative Aging and Cloud Properties</a:t>
            </a:r>
            <a:endParaRPr lang="en-US" sz="2000" i="1" u="sng" dirty="0"/>
          </a:p>
        </p:txBody>
      </p:sp>
      <p:sp>
        <p:nvSpPr>
          <p:cNvPr id="16" name="Rounded Rectangle 15"/>
          <p:cNvSpPr/>
          <p:nvPr/>
        </p:nvSpPr>
        <p:spPr>
          <a:xfrm>
            <a:off x="242777" y="3745318"/>
            <a:ext cx="2532321" cy="1156291"/>
          </a:xfrm>
          <a:prstGeom prst="roundRect">
            <a:avLst/>
          </a:prstGeom>
          <a:solidFill>
            <a:srgbClr val="E45E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Identities/ concentrations of specific observed acids: </a:t>
            </a:r>
            <a:r>
              <a:rPr lang="en-US" sz="2000" i="1" u="sng" dirty="0" smtClean="0"/>
              <a:t>PH?</a:t>
            </a:r>
            <a:endParaRPr lang="en-US" sz="2000" i="1" u="sng" dirty="0"/>
          </a:p>
        </p:txBody>
      </p:sp>
      <p:sp>
        <p:nvSpPr>
          <p:cNvPr id="17" name="Rounded Rectangle 16"/>
          <p:cNvSpPr/>
          <p:nvPr/>
        </p:nvSpPr>
        <p:spPr>
          <a:xfrm>
            <a:off x="2953193" y="3249520"/>
            <a:ext cx="2964712" cy="208802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Collective properties/dominant functional groups as f(Bacteria/Phytoplankton density): </a:t>
            </a:r>
          </a:p>
          <a:p>
            <a:pPr algn="ctr"/>
            <a:r>
              <a:rPr lang="en-US" sz="2000" i="1" u="sng" dirty="0" smtClean="0"/>
              <a:t>Biological Controls on Aerosol Properties?</a:t>
            </a:r>
            <a:endParaRPr lang="en-US" sz="2000" dirty="0"/>
          </a:p>
        </p:txBody>
      </p:sp>
      <p:cxnSp>
        <p:nvCxnSpPr>
          <p:cNvPr id="19" name="Straight Arrow Connector 18"/>
          <p:cNvCxnSpPr>
            <a:stCxn id="3" idx="2"/>
            <a:endCxn id="17" idx="0"/>
          </p:cNvCxnSpPr>
          <p:nvPr/>
        </p:nvCxnSpPr>
        <p:spPr>
          <a:xfrm>
            <a:off x="3200401" y="2679405"/>
            <a:ext cx="1235148" cy="570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3" idx="2"/>
            <a:endCxn id="16" idx="0"/>
          </p:cNvCxnSpPr>
          <p:nvPr/>
        </p:nvCxnSpPr>
        <p:spPr>
          <a:xfrm flipH="1">
            <a:off x="1508938" y="2679405"/>
            <a:ext cx="1691463" cy="1065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2"/>
            <a:endCxn id="5" idx="0"/>
          </p:cNvCxnSpPr>
          <p:nvPr/>
        </p:nvCxnSpPr>
        <p:spPr>
          <a:xfrm>
            <a:off x="9156405" y="2679404"/>
            <a:ext cx="1449572" cy="903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3" idx="2"/>
            <a:endCxn id="15" idx="0"/>
          </p:cNvCxnSpPr>
          <p:nvPr/>
        </p:nvCxnSpPr>
        <p:spPr>
          <a:xfrm flipH="1">
            <a:off x="7520762" y="2679404"/>
            <a:ext cx="1635643" cy="749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4292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203286" y="1371600"/>
            <a:ext cx="7778378" cy="4805363"/>
          </a:xfrm>
          <a:prstGeom prst="rect">
            <a:avLst/>
          </a:prstGeom>
        </p:spPr>
      </p:pic>
      <p:sp>
        <p:nvSpPr>
          <p:cNvPr id="5" name="Title 1"/>
          <p:cNvSpPr txBox="1">
            <a:spLocks/>
          </p:cNvSpPr>
          <p:nvPr/>
        </p:nvSpPr>
        <p:spPr>
          <a:xfrm>
            <a:off x="838199" y="0"/>
            <a:ext cx="10515600" cy="148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latin typeface="Corbel" panose="020B0503020204020204" pitchFamily="34" charset="0"/>
              </a:rPr>
              <a:t>Trace Each Compound Through Campaign: Timelines</a:t>
            </a:r>
            <a:endParaRPr lang="en-US" dirty="0">
              <a:latin typeface="Corbel" panose="020B0503020204020204" pitchFamily="34" charset="0"/>
            </a:endParaRPr>
          </a:p>
        </p:txBody>
      </p:sp>
    </p:spTree>
    <p:extLst>
      <p:ext uri="{BB962C8B-B14F-4D97-AF65-F5344CB8AC3E}">
        <p14:creationId xmlns:p14="http://schemas.microsoft.com/office/powerpoint/2010/main" val="20162399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41666" y="1291110"/>
            <a:ext cx="7908667" cy="4885853"/>
          </a:xfrm>
          <a:prstGeom prst="rect">
            <a:avLst/>
          </a:prstGeom>
        </p:spPr>
      </p:pic>
      <p:sp>
        <p:nvSpPr>
          <p:cNvPr id="5" name="Title 1"/>
          <p:cNvSpPr txBox="1">
            <a:spLocks/>
          </p:cNvSpPr>
          <p:nvPr/>
        </p:nvSpPr>
        <p:spPr>
          <a:xfrm>
            <a:off x="838199" y="0"/>
            <a:ext cx="10515600" cy="10933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latin typeface="Corbel" panose="020B0503020204020204" pitchFamily="34" charset="0"/>
              </a:rPr>
              <a:t>Identify, Categorize, Explore</a:t>
            </a:r>
            <a:endParaRPr lang="en-US" dirty="0">
              <a:latin typeface="Corbel" panose="020B0503020204020204" pitchFamily="34" charset="0"/>
            </a:endParaRPr>
          </a:p>
        </p:txBody>
      </p:sp>
    </p:spTree>
    <p:extLst>
      <p:ext uri="{BB962C8B-B14F-4D97-AF65-F5344CB8AC3E}">
        <p14:creationId xmlns:p14="http://schemas.microsoft.com/office/powerpoint/2010/main" val="40111645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smtClean="0">
                <a:latin typeface="Corbel" panose="020B0503020204020204" pitchFamily="34" charset="0"/>
              </a:rPr>
              <a:t>Identify and quantify algal bloom organic emissions (gas phase and nascent SSA)</a:t>
            </a:r>
          </a:p>
          <a:p>
            <a:pPr marL="0" indent="0">
              <a:buNone/>
            </a:pPr>
            <a:endParaRPr lang="en-US" dirty="0" smtClean="0">
              <a:latin typeface="Corbel" panose="020B0503020204020204" pitchFamily="34" charset="0"/>
            </a:endParaRPr>
          </a:p>
          <a:p>
            <a:r>
              <a:rPr lang="en-US" dirty="0" smtClean="0">
                <a:latin typeface="Corbel" panose="020B0503020204020204" pitchFamily="34" charset="0"/>
              </a:rPr>
              <a:t>Observe diurnal variability and biological activity dependence of ICN and CCN-relevant organics in SSA</a:t>
            </a:r>
          </a:p>
          <a:p>
            <a:pPr marL="0" indent="0">
              <a:buNone/>
            </a:pPr>
            <a:endParaRPr lang="en-US" dirty="0" smtClean="0">
              <a:latin typeface="Corbel" panose="020B0503020204020204" pitchFamily="34" charset="0"/>
            </a:endParaRPr>
          </a:p>
          <a:p>
            <a:r>
              <a:rPr lang="en-US" dirty="0" smtClean="0">
                <a:latin typeface="Corbel" panose="020B0503020204020204" pitchFamily="34" charset="0"/>
              </a:rPr>
              <a:t>Characterize emissions of short-lived marine VOC’s (e.g. mono- and </a:t>
            </a:r>
            <a:r>
              <a:rPr lang="en-US" dirty="0" err="1" smtClean="0">
                <a:latin typeface="Corbel" panose="020B0503020204020204" pitchFamily="34" charset="0"/>
              </a:rPr>
              <a:t>sesquiterpenes</a:t>
            </a:r>
            <a:r>
              <a:rPr lang="en-US" dirty="0" smtClean="0">
                <a:latin typeface="Corbel" panose="020B0503020204020204" pitchFamily="34" charset="0"/>
              </a:rPr>
              <a:t>(?)) over course of bloom</a:t>
            </a:r>
          </a:p>
          <a:p>
            <a:pPr marL="0" indent="0">
              <a:buNone/>
            </a:pPr>
            <a:endParaRPr lang="en-US" dirty="0" smtClean="0">
              <a:latin typeface="Corbel" panose="020B0503020204020204" pitchFamily="34" charset="0"/>
            </a:endParaRPr>
          </a:p>
          <a:p>
            <a:r>
              <a:rPr lang="en-US" dirty="0" smtClean="0">
                <a:latin typeface="Corbel" panose="020B0503020204020204" pitchFamily="34" charset="0"/>
              </a:rPr>
              <a:t>Observe and characterize marine VOC emissions in response to photolysis</a:t>
            </a:r>
          </a:p>
          <a:p>
            <a:endParaRPr lang="en-US" dirty="0" smtClean="0">
              <a:latin typeface="Corbel Light" panose="020B0303020204020204" pitchFamily="34" charset="0"/>
            </a:endParaRPr>
          </a:p>
          <a:p>
            <a:pPr marL="0" indent="0">
              <a:buNone/>
            </a:pPr>
            <a:endParaRPr lang="en-US" dirty="0"/>
          </a:p>
        </p:txBody>
      </p:sp>
      <p:sp>
        <p:nvSpPr>
          <p:cNvPr id="4" name="Title 1"/>
          <p:cNvSpPr txBox="1">
            <a:spLocks/>
          </p:cNvSpPr>
          <p:nvPr/>
        </p:nvSpPr>
        <p:spPr>
          <a:xfrm>
            <a:off x="838200" y="520995"/>
            <a:ext cx="10515600" cy="10933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latin typeface="Corbel" panose="020B0503020204020204" pitchFamily="34" charset="0"/>
              </a:rPr>
              <a:t>CAICE Science Goals</a:t>
            </a:r>
            <a:endParaRPr lang="en-US" dirty="0">
              <a:latin typeface="Corbel" panose="020B0503020204020204" pitchFamily="34" charset="0"/>
            </a:endParaRPr>
          </a:p>
        </p:txBody>
      </p:sp>
    </p:spTree>
    <p:extLst>
      <p:ext uri="{BB962C8B-B14F-4D97-AF65-F5344CB8AC3E}">
        <p14:creationId xmlns:p14="http://schemas.microsoft.com/office/powerpoint/2010/main" val="31998633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97156" y="0"/>
            <a:ext cx="9601201" cy="6858000"/>
          </a:xfrm>
          <a:prstGeom prst="rect">
            <a:avLst/>
          </a:prstGeom>
        </p:spPr>
      </p:pic>
    </p:spTree>
    <p:extLst>
      <p:ext uri="{BB962C8B-B14F-4D97-AF65-F5344CB8AC3E}">
        <p14:creationId xmlns:p14="http://schemas.microsoft.com/office/powerpoint/2010/main" val="16478633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SeaScape</a:t>
            </a:r>
            <a:r>
              <a:rPr lang="en-US" dirty="0" smtClean="0"/>
              <a:t> 2019</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911512" y="3647615"/>
            <a:ext cx="4280513" cy="3210385"/>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46267" y="546267"/>
            <a:ext cx="4370137" cy="327760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5867399" y="1850751"/>
            <a:ext cx="3721769" cy="2791327"/>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2674105" y="1923198"/>
            <a:ext cx="4181160" cy="3135870"/>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23947" y="-1"/>
            <a:ext cx="3068053" cy="4090737"/>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455952" y="3664266"/>
            <a:ext cx="3647615" cy="2735711"/>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66469" y="4160855"/>
            <a:ext cx="3593432" cy="2695074"/>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2041953" y="4122743"/>
            <a:ext cx="3126008" cy="2344506"/>
          </a:xfrm>
          <a:prstGeom prst="rect">
            <a:avLst/>
          </a:prstGeom>
        </p:spPr>
      </p:pic>
      <p:pic>
        <p:nvPicPr>
          <p:cNvPr id="12" name="Picture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63" y="-1"/>
            <a:ext cx="1666673" cy="1250005"/>
          </a:xfrm>
          <a:prstGeom prst="rect">
            <a:avLst/>
          </a:prstGeom>
        </p:spPr>
      </p:pic>
    </p:spTree>
    <p:extLst>
      <p:ext uri="{BB962C8B-B14F-4D97-AF65-F5344CB8AC3E}">
        <p14:creationId xmlns:p14="http://schemas.microsoft.com/office/powerpoint/2010/main" val="38137070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515" y="1192438"/>
            <a:ext cx="4677229" cy="4410075"/>
          </a:xfrm>
        </p:spPr>
        <p:txBody>
          <a:bodyPr>
            <a:noAutofit/>
          </a:bodyPr>
          <a:lstStyle/>
          <a:p>
            <a:r>
              <a:rPr lang="en-US" dirty="0" smtClean="0"/>
              <a:t>Methodology Sidebar: </a:t>
            </a:r>
            <a:br>
              <a:rPr lang="en-US" dirty="0" smtClean="0"/>
            </a:br>
            <a:r>
              <a:rPr lang="en-US" dirty="0" smtClean="0"/>
              <a:t>Nascent Sampling and </a:t>
            </a:r>
            <a:br>
              <a:rPr lang="en-US" dirty="0" smtClean="0"/>
            </a:br>
            <a:r>
              <a:rPr lang="en-US" dirty="0" smtClean="0"/>
              <a:t>Wet Filter Woes</a:t>
            </a:r>
            <a:endParaRPr lang="en-US" dirty="0"/>
          </a:p>
        </p:txBody>
      </p:sp>
      <p:pic>
        <p:nvPicPr>
          <p:cNvPr id="4" name="Content Placeholder 3"/>
          <p:cNvPicPr>
            <a:picLocks noGrp="1" noChangeAspect="1"/>
          </p:cNvPicPr>
          <p:nvPr>
            <p:ph idx="1"/>
          </p:nvPr>
        </p:nvPicPr>
        <p:blipFill rotWithShape="1">
          <a:blip r:embed="rId3"/>
          <a:srcRect r="24378"/>
          <a:stretch/>
        </p:blipFill>
        <p:spPr>
          <a:xfrm>
            <a:off x="4699895" y="1404030"/>
            <a:ext cx="7492105" cy="5572855"/>
          </a:xfrm>
          <a:prstGeom prst="rect">
            <a:avLst/>
          </a:prstGeom>
        </p:spPr>
      </p:pic>
    </p:spTree>
    <p:extLst>
      <p:ext uri="{BB962C8B-B14F-4D97-AF65-F5344CB8AC3E}">
        <p14:creationId xmlns:p14="http://schemas.microsoft.com/office/powerpoint/2010/main" val="27266160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515" y="1192438"/>
            <a:ext cx="4677229" cy="4410075"/>
          </a:xfrm>
        </p:spPr>
        <p:txBody>
          <a:bodyPr>
            <a:noAutofit/>
          </a:bodyPr>
          <a:lstStyle/>
          <a:p>
            <a:r>
              <a:rPr lang="en-US" dirty="0" smtClean="0"/>
              <a:t>Methodology Sidebar: </a:t>
            </a:r>
            <a:br>
              <a:rPr lang="en-US" dirty="0" smtClean="0"/>
            </a:br>
            <a:r>
              <a:rPr lang="en-US" dirty="0" smtClean="0"/>
              <a:t>Nascent Sampling and </a:t>
            </a:r>
            <a:br>
              <a:rPr lang="en-US" dirty="0" smtClean="0"/>
            </a:br>
            <a:r>
              <a:rPr lang="en-US" dirty="0" smtClean="0"/>
              <a:t>Wet Filter Woes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5429" y="105681"/>
            <a:ext cx="5044168" cy="6725557"/>
          </a:xfrm>
          <a:prstGeom prst="rect">
            <a:avLst/>
          </a:prstGeom>
        </p:spPr>
      </p:pic>
    </p:spTree>
    <p:extLst>
      <p:ext uri="{BB962C8B-B14F-4D97-AF65-F5344CB8AC3E}">
        <p14:creationId xmlns:p14="http://schemas.microsoft.com/office/powerpoint/2010/main" val="13152672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515" y="1192438"/>
            <a:ext cx="4677229" cy="4410075"/>
          </a:xfrm>
        </p:spPr>
        <p:txBody>
          <a:bodyPr>
            <a:noAutofit/>
          </a:bodyPr>
          <a:lstStyle/>
          <a:p>
            <a:r>
              <a:rPr lang="en-US" dirty="0" smtClean="0"/>
              <a:t>Methodology Sidebar: </a:t>
            </a:r>
            <a:br>
              <a:rPr lang="en-US" dirty="0" smtClean="0"/>
            </a:br>
            <a:r>
              <a:rPr lang="en-US" dirty="0" smtClean="0"/>
              <a:t>Nascent Sampling and </a:t>
            </a:r>
            <a:br>
              <a:rPr lang="en-US" dirty="0" smtClean="0"/>
            </a:br>
            <a:r>
              <a:rPr lang="en-US" dirty="0" smtClean="0"/>
              <a:t>Wet Filter Woes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5429" y="105681"/>
            <a:ext cx="5044168" cy="6725557"/>
          </a:xfrm>
          <a:prstGeom prst="rect">
            <a:avLst/>
          </a:prstGeom>
        </p:spPr>
      </p:pic>
      <p:sp>
        <p:nvSpPr>
          <p:cNvPr id="4" name="Title 1"/>
          <p:cNvSpPr txBox="1">
            <a:spLocks/>
          </p:cNvSpPr>
          <p:nvPr/>
        </p:nvSpPr>
        <p:spPr>
          <a:xfrm>
            <a:off x="649515" y="5256439"/>
            <a:ext cx="4517571"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smtClean="0"/>
              <a:t>- .7 m steel cooled section replaced by 2.5 m copper cooled section</a:t>
            </a:r>
          </a:p>
          <a:p>
            <a:r>
              <a:rPr lang="en-US" sz="2000" dirty="0" smtClean="0"/>
              <a:t>- Water trap through cyclone heated with heat tape </a:t>
            </a:r>
            <a:endParaRPr lang="en-US" sz="2000" dirty="0"/>
          </a:p>
        </p:txBody>
      </p:sp>
    </p:spTree>
    <p:extLst>
      <p:ext uri="{BB962C8B-B14F-4D97-AF65-F5344CB8AC3E}">
        <p14:creationId xmlns:p14="http://schemas.microsoft.com/office/powerpoint/2010/main" val="26182679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515" y="1192438"/>
            <a:ext cx="4677229" cy="4410075"/>
          </a:xfrm>
        </p:spPr>
        <p:txBody>
          <a:bodyPr>
            <a:noAutofit/>
          </a:bodyPr>
          <a:lstStyle/>
          <a:p>
            <a:r>
              <a:rPr lang="en-US" dirty="0" smtClean="0"/>
              <a:t>Methodology Sidebar: </a:t>
            </a:r>
            <a:br>
              <a:rPr lang="en-US" dirty="0" smtClean="0"/>
            </a:br>
            <a:r>
              <a:rPr lang="en-US" dirty="0" smtClean="0"/>
              <a:t>Nascent Sampling and </a:t>
            </a:r>
            <a:br>
              <a:rPr lang="en-US" dirty="0" smtClean="0"/>
            </a:br>
            <a:r>
              <a:rPr lang="en-US" dirty="0" smtClean="0"/>
              <a:t>Wet Filter Woes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5429" y="105681"/>
            <a:ext cx="5044168" cy="672555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9597" y="57906"/>
            <a:ext cx="5080000" cy="6773332"/>
          </a:xfrm>
          <a:prstGeom prst="rect">
            <a:avLst/>
          </a:prstGeom>
        </p:spPr>
      </p:pic>
    </p:spTree>
    <p:extLst>
      <p:ext uri="{BB962C8B-B14F-4D97-AF65-F5344CB8AC3E}">
        <p14:creationId xmlns:p14="http://schemas.microsoft.com/office/powerpoint/2010/main" val="24563814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Bloopers</a:t>
            </a:r>
            <a:endParaRPr lang="en-US" dirty="0"/>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5600" y="1738709"/>
            <a:ext cx="3121025" cy="2340769"/>
          </a:xfr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887" y="4079478"/>
            <a:ext cx="2924175" cy="2193131"/>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25" y="4198144"/>
            <a:ext cx="2607733" cy="19558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1700" y="1690688"/>
            <a:ext cx="3263900" cy="2447925"/>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0062" y="4079478"/>
            <a:ext cx="3281893" cy="246142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25" y="1690688"/>
            <a:ext cx="3343275" cy="2507456"/>
          </a:xfrm>
          <a:prstGeom prst="rect">
            <a:avLst/>
          </a:prstGeom>
        </p:spPr>
      </p:pic>
    </p:spTree>
    <p:extLst>
      <p:ext uri="{BB962C8B-B14F-4D97-AF65-F5344CB8AC3E}">
        <p14:creationId xmlns:p14="http://schemas.microsoft.com/office/powerpoint/2010/main" val="22099420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r>
              <a:rPr lang="en-US" dirty="0" smtClean="0"/>
              <a:t>Methodology: Sampling</a:t>
            </a:r>
            <a:endParaRPr lang="en-US" dirty="0"/>
          </a:p>
        </p:txBody>
      </p:sp>
      <p:sp>
        <p:nvSpPr>
          <p:cNvPr id="6" name="Rounded Rectangle 5"/>
          <p:cNvSpPr/>
          <p:nvPr/>
        </p:nvSpPr>
        <p:spPr>
          <a:xfrm>
            <a:off x="487326" y="1690688"/>
            <a:ext cx="4541874" cy="472074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smtClean="0">
                <a:solidFill>
                  <a:schemeClr val="tx1"/>
                </a:solidFill>
              </a:rPr>
              <a:t>Nascent</a:t>
            </a:r>
            <a:endParaRPr lang="en-US" sz="3200" dirty="0">
              <a:solidFill>
                <a:schemeClr val="tx1"/>
              </a:solidFill>
            </a:endParaRPr>
          </a:p>
        </p:txBody>
      </p:sp>
      <p:sp>
        <p:nvSpPr>
          <p:cNvPr id="7" name="Rounded Rectangle 6"/>
          <p:cNvSpPr/>
          <p:nvPr/>
        </p:nvSpPr>
        <p:spPr>
          <a:xfrm>
            <a:off x="5475768" y="1690688"/>
            <a:ext cx="6228906" cy="472074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smtClean="0">
                <a:solidFill>
                  <a:schemeClr val="tx1"/>
                </a:solidFill>
              </a:rPr>
              <a:t>VOC’s</a:t>
            </a:r>
            <a:endParaRPr lang="en-US" sz="3200" dirty="0">
              <a:solidFill>
                <a:schemeClr val="tx1"/>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5978" t="8884" r="33832" b="-2217"/>
          <a:stretch/>
        </p:blipFill>
        <p:spPr>
          <a:xfrm rot="5400000">
            <a:off x="9076244" y="3069119"/>
            <a:ext cx="1695839" cy="3017427"/>
          </a:xfrm>
          <a:prstGeom prst="rect">
            <a:avLst/>
          </a:prstGeom>
        </p:spPr>
      </p:pic>
      <p:sp>
        <p:nvSpPr>
          <p:cNvPr id="9" name="TextBox 8"/>
          <p:cNvSpPr txBox="1"/>
          <p:nvPr/>
        </p:nvSpPr>
        <p:spPr>
          <a:xfrm>
            <a:off x="9344688" y="3345965"/>
            <a:ext cx="1158949" cy="369332"/>
          </a:xfrm>
          <a:prstGeom prst="rect">
            <a:avLst/>
          </a:prstGeom>
          <a:noFill/>
        </p:spPr>
        <p:txBody>
          <a:bodyPr wrap="square" rtlCol="0">
            <a:spAutoFit/>
          </a:bodyPr>
          <a:lstStyle/>
          <a:p>
            <a:r>
              <a:rPr lang="en-US" dirty="0" smtClean="0"/>
              <a:t>Photolysis</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734049" y="3545146"/>
            <a:ext cx="2753833" cy="2065375"/>
          </a:xfrm>
          <a:prstGeom prst="rect">
            <a:avLst/>
          </a:prstGeom>
        </p:spPr>
      </p:pic>
      <p:sp>
        <p:nvSpPr>
          <p:cNvPr id="11" name="TextBox 10"/>
          <p:cNvSpPr txBox="1"/>
          <p:nvPr/>
        </p:nvSpPr>
        <p:spPr>
          <a:xfrm>
            <a:off x="6453296" y="2792379"/>
            <a:ext cx="1315338" cy="369332"/>
          </a:xfrm>
          <a:prstGeom prst="rect">
            <a:avLst/>
          </a:prstGeom>
          <a:noFill/>
        </p:spPr>
        <p:txBody>
          <a:bodyPr wrap="square" rtlCol="0">
            <a:spAutoFit/>
          </a:bodyPr>
          <a:lstStyle/>
          <a:p>
            <a:r>
              <a:rPr lang="en-US" dirty="0" smtClean="0"/>
              <a:t>Octo-Dome</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8211" y="2513744"/>
            <a:ext cx="2600104" cy="3466805"/>
          </a:xfrm>
          <a:prstGeom prst="rect">
            <a:avLst/>
          </a:prstGeom>
        </p:spPr>
      </p:pic>
    </p:spTree>
    <p:extLst>
      <p:ext uri="{BB962C8B-B14F-4D97-AF65-F5344CB8AC3E}">
        <p14:creationId xmlns:p14="http://schemas.microsoft.com/office/powerpoint/2010/main" val="14245251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Bloopers</a:t>
            </a:r>
            <a:endParaRPr lang="en-US" dirty="0"/>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5600" y="1738709"/>
            <a:ext cx="3121025" cy="2340769"/>
          </a:xfr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887" y="4079478"/>
            <a:ext cx="2924175" cy="2193131"/>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25" y="4198144"/>
            <a:ext cx="2607733" cy="19558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1700" y="1690688"/>
            <a:ext cx="3263900" cy="2447925"/>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0062" y="4079478"/>
            <a:ext cx="3281893" cy="246142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25" y="1690688"/>
            <a:ext cx="3343275" cy="2507456"/>
          </a:xfrm>
          <a:prstGeom prst="rect">
            <a:avLst/>
          </a:prstGeom>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7913" y="26987"/>
            <a:ext cx="4711700" cy="3533775"/>
          </a:xfrm>
          <a:prstGeom prst="rect">
            <a:avLst/>
          </a:prstGeom>
        </p:spPr>
      </p:pic>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7088" y="26987"/>
            <a:ext cx="4056062" cy="3042047"/>
          </a:xfrm>
          <a:prstGeom prst="rect">
            <a:avLst/>
          </a:prstGeom>
        </p:spPr>
      </p:pic>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39050" y="3482578"/>
            <a:ext cx="4500563" cy="3375422"/>
          </a:xfrm>
          <a:prstGeom prst="rect">
            <a:avLst/>
          </a:prstGeom>
        </p:spPr>
      </p:pic>
    </p:spTree>
    <p:extLst>
      <p:ext uri="{BB962C8B-B14F-4D97-AF65-F5344CB8AC3E}">
        <p14:creationId xmlns:p14="http://schemas.microsoft.com/office/powerpoint/2010/main" val="25992657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Bloopers</a:t>
            </a:r>
            <a:endParaRPr lang="en-US" dirty="0"/>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5600" y="1738709"/>
            <a:ext cx="3121025" cy="2340769"/>
          </a:xfr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887" y="4079478"/>
            <a:ext cx="2924175" cy="2193131"/>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25" y="4198144"/>
            <a:ext cx="2607733" cy="19558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1700" y="1690688"/>
            <a:ext cx="3263900" cy="2447925"/>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0062" y="4079478"/>
            <a:ext cx="3281893" cy="246142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25" y="1690688"/>
            <a:ext cx="3343275" cy="2507456"/>
          </a:xfrm>
          <a:prstGeom prst="rect">
            <a:avLst/>
          </a:prstGeom>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7913" y="26987"/>
            <a:ext cx="4711700" cy="3533775"/>
          </a:xfrm>
          <a:prstGeom prst="rect">
            <a:avLst/>
          </a:prstGeom>
        </p:spPr>
      </p:pic>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7088" y="26987"/>
            <a:ext cx="4056062" cy="3042047"/>
          </a:xfrm>
          <a:prstGeom prst="rect">
            <a:avLst/>
          </a:prstGeom>
        </p:spPr>
      </p:pic>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39050" y="3482578"/>
            <a:ext cx="4500563" cy="3375422"/>
          </a:xfrm>
          <a:prstGeom prst="rect">
            <a:avLst/>
          </a:prstGeom>
        </p:spPr>
      </p:pic>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2897187"/>
            <a:ext cx="5281084" cy="3960813"/>
          </a:xfrm>
          <a:prstGeom prst="rect">
            <a:avLst/>
          </a:prstGeom>
        </p:spPr>
      </p:pic>
      <p:pic>
        <p:nvPicPr>
          <p:cNvPr id="7" name="Picture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1137" y="48021"/>
            <a:ext cx="4747683" cy="3560762"/>
          </a:xfrm>
          <a:prstGeom prst="rect">
            <a:avLst/>
          </a:prstGeom>
        </p:spPr>
      </p:pic>
      <p:pic>
        <p:nvPicPr>
          <p:cNvPr id="8" name="Picture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27513" y="3793629"/>
            <a:ext cx="3936602" cy="2952452"/>
          </a:xfrm>
          <a:prstGeom prst="rect">
            <a:avLst/>
          </a:prstGeom>
        </p:spPr>
      </p:pic>
      <p:pic>
        <p:nvPicPr>
          <p:cNvPr id="9" name="Picture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62350" y="-28030"/>
            <a:ext cx="4940300" cy="3705225"/>
          </a:xfrm>
          <a:prstGeom prst="rect">
            <a:avLst/>
          </a:prstGeom>
        </p:spPr>
      </p:pic>
      <p:pic>
        <p:nvPicPr>
          <p:cNvPr id="10" name="Picture 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85013" y="3040856"/>
            <a:ext cx="5089525" cy="3817144"/>
          </a:xfrm>
          <a:prstGeom prst="rect">
            <a:avLst/>
          </a:prstGeom>
        </p:spPr>
      </p:pic>
      <p:pic>
        <p:nvPicPr>
          <p:cNvPr id="11" name="Picture 1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985" y="2352080"/>
            <a:ext cx="6007893" cy="4505920"/>
          </a:xfrm>
          <a:prstGeom prst="rect">
            <a:avLst/>
          </a:prstGeom>
        </p:spPr>
      </p:pic>
    </p:spTree>
    <p:extLst>
      <p:ext uri="{BB962C8B-B14F-4D97-AF65-F5344CB8AC3E}">
        <p14:creationId xmlns:p14="http://schemas.microsoft.com/office/powerpoint/2010/main" val="9544755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Bloopers</a:t>
            </a:r>
            <a:endParaRPr lang="en-US" dirty="0"/>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5600" y="1738709"/>
            <a:ext cx="3121025" cy="2340769"/>
          </a:xfr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887" y="4079478"/>
            <a:ext cx="2924175" cy="2193131"/>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25" y="4198144"/>
            <a:ext cx="2607733" cy="19558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1700" y="1690688"/>
            <a:ext cx="3263900" cy="2447925"/>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0062" y="4079478"/>
            <a:ext cx="3281893" cy="246142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25" y="1690688"/>
            <a:ext cx="3343275" cy="2507456"/>
          </a:xfrm>
          <a:prstGeom prst="rect">
            <a:avLst/>
          </a:prstGeom>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7913" y="26987"/>
            <a:ext cx="4711700" cy="3533775"/>
          </a:xfrm>
          <a:prstGeom prst="rect">
            <a:avLst/>
          </a:prstGeom>
        </p:spPr>
      </p:pic>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7088" y="26987"/>
            <a:ext cx="4056062" cy="3042047"/>
          </a:xfrm>
          <a:prstGeom prst="rect">
            <a:avLst/>
          </a:prstGeom>
        </p:spPr>
      </p:pic>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39050" y="3482578"/>
            <a:ext cx="4500563" cy="3375422"/>
          </a:xfrm>
          <a:prstGeom prst="rect">
            <a:avLst/>
          </a:prstGeom>
        </p:spPr>
      </p:pic>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2897187"/>
            <a:ext cx="5281084" cy="3960813"/>
          </a:xfrm>
          <a:prstGeom prst="rect">
            <a:avLst/>
          </a:prstGeom>
        </p:spPr>
      </p:pic>
      <p:pic>
        <p:nvPicPr>
          <p:cNvPr id="7" name="Picture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1137" y="48021"/>
            <a:ext cx="4747683" cy="3560762"/>
          </a:xfrm>
          <a:prstGeom prst="rect">
            <a:avLst/>
          </a:prstGeom>
        </p:spPr>
      </p:pic>
      <p:pic>
        <p:nvPicPr>
          <p:cNvPr id="8" name="Picture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27513" y="3793629"/>
            <a:ext cx="3936602" cy="2952452"/>
          </a:xfrm>
          <a:prstGeom prst="rect">
            <a:avLst/>
          </a:prstGeom>
        </p:spPr>
      </p:pic>
      <p:pic>
        <p:nvPicPr>
          <p:cNvPr id="9" name="Picture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62350" y="-28030"/>
            <a:ext cx="4940300" cy="3705225"/>
          </a:xfrm>
          <a:prstGeom prst="rect">
            <a:avLst/>
          </a:prstGeom>
        </p:spPr>
      </p:pic>
      <p:pic>
        <p:nvPicPr>
          <p:cNvPr id="10" name="Picture 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85013" y="3040856"/>
            <a:ext cx="5089525" cy="3817144"/>
          </a:xfrm>
          <a:prstGeom prst="rect">
            <a:avLst/>
          </a:prstGeom>
        </p:spPr>
      </p:pic>
      <p:pic>
        <p:nvPicPr>
          <p:cNvPr id="11" name="Picture 1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801" y="1211884"/>
            <a:ext cx="6007893" cy="4505920"/>
          </a:xfrm>
          <a:prstGeom prst="rect">
            <a:avLst/>
          </a:prstGeom>
        </p:spPr>
      </p:pic>
      <p:pic>
        <p:nvPicPr>
          <p:cNvPr id="18" name="Picture 1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3386138"/>
            <a:ext cx="4629149" cy="3471862"/>
          </a:xfrm>
          <a:prstGeom prst="rect">
            <a:avLst/>
          </a:prstGeom>
        </p:spPr>
      </p:pic>
      <p:pic>
        <p:nvPicPr>
          <p:cNvPr id="20" name="Content Placeholder 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30119" y="2348259"/>
            <a:ext cx="6078670" cy="4559003"/>
          </a:xfrm>
          <a:prstGeom prst="rect">
            <a:avLst/>
          </a:prstGeom>
        </p:spPr>
      </p:pic>
    </p:spTree>
    <p:extLst>
      <p:ext uri="{BB962C8B-B14F-4D97-AF65-F5344CB8AC3E}">
        <p14:creationId xmlns:p14="http://schemas.microsoft.com/office/powerpoint/2010/main" val="958450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Bloopers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6638" y="-20299"/>
            <a:ext cx="5158724" cy="6878299"/>
          </a:xfrm>
        </p:spPr>
      </p:pic>
      <p:sp>
        <p:nvSpPr>
          <p:cNvPr id="6" name="Explosion 2 5"/>
          <p:cNvSpPr/>
          <p:nvPr/>
        </p:nvSpPr>
        <p:spPr>
          <a:xfrm>
            <a:off x="4856534" y="365124"/>
            <a:ext cx="3207966" cy="1844675"/>
          </a:xfrm>
          <a:prstGeom prst="irregularSeal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rPr>
              <a:t>Flood</a:t>
            </a:r>
            <a:endParaRPr lang="en-US" sz="3600" dirty="0">
              <a:solidFill>
                <a:schemeClr val="tx1"/>
              </a:solidFill>
            </a:endParaRPr>
          </a:p>
        </p:txBody>
      </p:sp>
    </p:spTree>
    <p:extLst>
      <p:ext uri="{BB962C8B-B14F-4D97-AF65-F5344CB8AC3E}">
        <p14:creationId xmlns:p14="http://schemas.microsoft.com/office/powerpoint/2010/main" val="26532949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Bloopers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6638" y="-20299"/>
            <a:ext cx="5158724" cy="6878299"/>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6999" y="857250"/>
            <a:ext cx="6858000" cy="5143500"/>
          </a:xfrm>
          <a:prstGeom prst="rect">
            <a:avLst/>
          </a:prstGeom>
        </p:spPr>
      </p:pic>
    </p:spTree>
    <p:extLst>
      <p:ext uri="{BB962C8B-B14F-4D97-AF65-F5344CB8AC3E}">
        <p14:creationId xmlns:p14="http://schemas.microsoft.com/office/powerpoint/2010/main" val="24398516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Bloopers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6638" y="-20299"/>
            <a:ext cx="5158724" cy="6878299"/>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6999" y="857250"/>
            <a:ext cx="6858000" cy="5143500"/>
          </a:xfrm>
          <a:prstGeom prst="rect">
            <a:avLst/>
          </a:prstGeom>
        </p:spPr>
      </p:pic>
      <p:cxnSp>
        <p:nvCxnSpPr>
          <p:cNvPr id="7" name="Straight Arrow Connector 6"/>
          <p:cNvCxnSpPr/>
          <p:nvPr/>
        </p:nvCxnSpPr>
        <p:spPr>
          <a:xfrm flipH="1" flipV="1">
            <a:off x="5727700" y="4051300"/>
            <a:ext cx="889000" cy="27940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870700" y="4152900"/>
            <a:ext cx="1295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Gelato</a:t>
            </a:r>
            <a:endParaRPr lang="en-US" dirty="0"/>
          </a:p>
        </p:txBody>
      </p:sp>
    </p:spTree>
    <p:extLst>
      <p:ext uri="{BB962C8B-B14F-4D97-AF65-F5344CB8AC3E}">
        <p14:creationId xmlns:p14="http://schemas.microsoft.com/office/powerpoint/2010/main" val="36940650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Bloopers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6638" y="-20299"/>
            <a:ext cx="5158724" cy="6878299"/>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6999" y="857250"/>
            <a:ext cx="6858000" cy="5143500"/>
          </a:xfrm>
          <a:prstGeom prst="rect">
            <a:avLst/>
          </a:prstGeom>
        </p:spPr>
      </p:pic>
      <p:cxnSp>
        <p:nvCxnSpPr>
          <p:cNvPr id="7" name="Straight Arrow Connector 6"/>
          <p:cNvCxnSpPr/>
          <p:nvPr/>
        </p:nvCxnSpPr>
        <p:spPr>
          <a:xfrm flipH="1" flipV="1">
            <a:off x="5727700" y="4051300"/>
            <a:ext cx="889000" cy="27940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870700" y="4152900"/>
            <a:ext cx="1295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Gelato</a:t>
            </a:r>
            <a:endParaRPr lang="en-US" dirty="0"/>
          </a:p>
        </p:txBody>
      </p:sp>
      <p:cxnSp>
        <p:nvCxnSpPr>
          <p:cNvPr id="9" name="Straight Arrow Connector 8"/>
          <p:cNvCxnSpPr/>
          <p:nvPr/>
        </p:nvCxnSpPr>
        <p:spPr>
          <a:xfrm flipH="1">
            <a:off x="5930900" y="5359400"/>
            <a:ext cx="812799" cy="44450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870700" y="5124450"/>
            <a:ext cx="1422400" cy="387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 Samples</a:t>
            </a:r>
            <a:endParaRPr lang="en-US" dirty="0"/>
          </a:p>
        </p:txBody>
      </p:sp>
    </p:spTree>
    <p:extLst>
      <p:ext uri="{BB962C8B-B14F-4D97-AF65-F5344CB8AC3E}">
        <p14:creationId xmlns:p14="http://schemas.microsoft.com/office/powerpoint/2010/main" val="3590278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Bloopers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6638" y="-20299"/>
            <a:ext cx="5158724" cy="6878299"/>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6999" y="857250"/>
            <a:ext cx="6858000" cy="5143500"/>
          </a:xfrm>
          <a:prstGeom prst="rect">
            <a:avLst/>
          </a:prstGeom>
        </p:spPr>
      </p:pic>
      <p:cxnSp>
        <p:nvCxnSpPr>
          <p:cNvPr id="7" name="Straight Arrow Connector 6"/>
          <p:cNvCxnSpPr/>
          <p:nvPr/>
        </p:nvCxnSpPr>
        <p:spPr>
          <a:xfrm flipH="1" flipV="1">
            <a:off x="5727700" y="4051300"/>
            <a:ext cx="889000" cy="27940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870700" y="4152900"/>
            <a:ext cx="1295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Gelato</a:t>
            </a:r>
            <a:endParaRPr lang="en-US" dirty="0"/>
          </a:p>
        </p:txBody>
      </p:sp>
      <p:cxnSp>
        <p:nvCxnSpPr>
          <p:cNvPr id="9" name="Straight Arrow Connector 8"/>
          <p:cNvCxnSpPr/>
          <p:nvPr/>
        </p:nvCxnSpPr>
        <p:spPr>
          <a:xfrm flipH="1">
            <a:off x="5930900" y="5359400"/>
            <a:ext cx="812799" cy="44450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870700" y="5124450"/>
            <a:ext cx="1422400" cy="387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 Samples</a:t>
            </a:r>
            <a:endParaRPr lang="en-US" dirty="0"/>
          </a:p>
        </p:txBody>
      </p:sp>
      <p:pic>
        <p:nvPicPr>
          <p:cNvPr id="1026" name="Picture 2" descr="Image result for how about no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8774" y="1229312"/>
            <a:ext cx="6546851" cy="4897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6781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Bloopers</a:t>
            </a:r>
            <a:endParaRPr lang="en-US" dirty="0"/>
          </a:p>
        </p:txBody>
      </p:sp>
      <p:sp>
        <p:nvSpPr>
          <p:cNvPr id="3" name="Content Placeholder 2"/>
          <p:cNvSpPr>
            <a:spLocks noGrp="1"/>
          </p:cNvSpPr>
          <p:nvPr>
            <p:ph idx="1"/>
          </p:nvPr>
        </p:nvSpPr>
        <p:spPr/>
        <p:txBody>
          <a:bodyPr/>
          <a:lstStyle/>
          <a:p>
            <a:endParaRPr lang="en-US"/>
          </a:p>
        </p:txBody>
      </p:sp>
      <p:pic>
        <p:nvPicPr>
          <p:cNvPr id="4"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651" y="1533865"/>
            <a:ext cx="6718149" cy="5038612"/>
          </a:xfrm>
          <a:prstGeom prst="rect">
            <a:avLst/>
          </a:prstGeom>
        </p:spPr>
      </p:pic>
    </p:spTree>
    <p:extLst>
      <p:ext uri="{BB962C8B-B14F-4D97-AF65-F5344CB8AC3E}">
        <p14:creationId xmlns:p14="http://schemas.microsoft.com/office/powerpoint/2010/main" val="33172406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Bloopers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490605" y="2197099"/>
            <a:ext cx="5326744" cy="3995058"/>
          </a:xfrm>
          <a:prstGeom prst="rect">
            <a:avLst/>
          </a:prstGeom>
        </p:spPr>
      </p:pic>
      <p:sp>
        <p:nvSpPr>
          <p:cNvPr id="8" name="Content Placeholder 7"/>
          <p:cNvSpPr>
            <a:spLocks noGrp="1"/>
          </p:cNvSpPr>
          <p:nvPr>
            <p:ph idx="1"/>
          </p:nvPr>
        </p:nvSpPr>
        <p:spPr/>
        <p:txBody>
          <a:bodyPr/>
          <a:lstStyle/>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78063" y="2197100"/>
            <a:ext cx="5326743" cy="3995057"/>
          </a:xfrm>
          <a:prstGeom prst="rect">
            <a:avLst/>
          </a:prstGeom>
        </p:spPr>
      </p:pic>
    </p:spTree>
    <p:extLst>
      <p:ext uri="{BB962C8B-B14F-4D97-AF65-F5344CB8AC3E}">
        <p14:creationId xmlns:p14="http://schemas.microsoft.com/office/powerpoint/2010/main" val="13904127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TD-</a:t>
            </a:r>
            <a:r>
              <a:rPr lang="en-US" dirty="0" err="1" smtClean="0"/>
              <a:t>GCxGC</a:t>
            </a:r>
            <a:r>
              <a:rPr lang="en-US" dirty="0" smtClean="0"/>
              <a:t>-EI-HR-MS</a:t>
            </a:r>
            <a:endParaRPr lang="en-US" dirty="0"/>
          </a:p>
        </p:txBody>
      </p:sp>
      <p:pic>
        <p:nvPicPr>
          <p:cNvPr id="30" name="Picture 29"/>
          <p:cNvPicPr>
            <a:picLocks noChangeAspect="1"/>
          </p:cNvPicPr>
          <p:nvPr/>
        </p:nvPicPr>
        <p:blipFill>
          <a:blip r:embed="rId2"/>
          <a:stretch>
            <a:fillRect/>
          </a:stretch>
        </p:blipFill>
        <p:spPr>
          <a:xfrm>
            <a:off x="746916" y="1690688"/>
            <a:ext cx="10698168" cy="4659397"/>
          </a:xfrm>
          <a:prstGeom prst="rect">
            <a:avLst/>
          </a:prstGeom>
        </p:spPr>
      </p:pic>
    </p:spTree>
    <p:extLst>
      <p:ext uri="{BB962C8B-B14F-4D97-AF65-F5344CB8AC3E}">
        <p14:creationId xmlns:p14="http://schemas.microsoft.com/office/powerpoint/2010/main" val="6717611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Bloopers</a:t>
            </a:r>
            <a:endParaRPr lang="en-US" dirty="0"/>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23895" y="0"/>
            <a:ext cx="5144209" cy="6858946"/>
          </a:xfrm>
        </p:spPr>
      </p:pic>
    </p:spTree>
    <p:extLst>
      <p:ext uri="{BB962C8B-B14F-4D97-AF65-F5344CB8AC3E}">
        <p14:creationId xmlns:p14="http://schemas.microsoft.com/office/powerpoint/2010/main" val="20811497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189" y="181013"/>
            <a:ext cx="6115635" cy="6115635"/>
          </a:xfrm>
          <a:prstGeom prst="rect">
            <a:avLst/>
          </a:prstGeom>
        </p:spPr>
      </p:pic>
      <p:sp>
        <p:nvSpPr>
          <p:cNvPr id="5" name="AutoShape 2" descr="http://127.0.0.1:23688/chunk_output/14704B4F9170A94B/B4192073/cndrdmaqf42qn/000019.png?fixed_size=1"/>
          <p:cNvSpPr>
            <a:spLocks noChangeAspect="1" noChangeArrowheads="1"/>
          </p:cNvSpPr>
          <p:nvPr/>
        </p:nvSpPr>
        <p:spPr bwMode="auto">
          <a:xfrm>
            <a:off x="63500" y="-136525"/>
            <a:ext cx="983548" cy="9835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4" descr="image.png"/>
          <p:cNvSpPr>
            <a:spLocks noChangeAspect="1" noChangeArrowheads="1"/>
          </p:cNvSpPr>
          <p:nvPr/>
        </p:nvSpPr>
        <p:spPr bwMode="auto">
          <a:xfrm>
            <a:off x="1047048" y="4407321"/>
            <a:ext cx="3573006" cy="222917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9654" y="1350153"/>
            <a:ext cx="3316707" cy="1750901"/>
          </a:xfrm>
          <a:prstGeom prst="rect">
            <a:avLst/>
          </a:prstGeom>
          <a:ln w="25400">
            <a:solidFill>
              <a:srgbClr val="00B050"/>
            </a:solidFill>
          </a:ln>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46400" y="3156402"/>
            <a:ext cx="3163215" cy="1972972"/>
          </a:xfrm>
          <a:prstGeom prst="rect">
            <a:avLst/>
          </a:prstGeom>
          <a:ln w="25400">
            <a:solidFill>
              <a:srgbClr val="00B050"/>
            </a:solidFill>
          </a:ln>
        </p:spPr>
      </p:pic>
      <p:sp>
        <p:nvSpPr>
          <p:cNvPr id="25" name="Rectangle 24"/>
          <p:cNvSpPr/>
          <p:nvPr/>
        </p:nvSpPr>
        <p:spPr>
          <a:xfrm>
            <a:off x="6620508" y="957488"/>
            <a:ext cx="4014998" cy="374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Times New Roman" panose="02020603050405020304" pitchFamily="18" charset="0"/>
                <a:cs typeface="Times New Roman" panose="02020603050405020304" pitchFamily="18" charset="0"/>
              </a:rPr>
              <a:t>Identification Example: </a:t>
            </a:r>
            <a:r>
              <a:rPr lang="en-US" b="1" dirty="0" err="1" smtClean="0">
                <a:solidFill>
                  <a:schemeClr val="tx1"/>
                </a:solidFill>
                <a:latin typeface="Times New Roman" panose="02020603050405020304" pitchFamily="18" charset="0"/>
                <a:cs typeface="Times New Roman" panose="02020603050405020304" pitchFamily="18" charset="0"/>
              </a:rPr>
              <a:t>Benzothiazole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2" name="Rectangle 21"/>
          <p:cNvSpPr/>
          <p:nvPr/>
        </p:nvSpPr>
        <p:spPr>
          <a:xfrm>
            <a:off x="2620643" y="4178758"/>
            <a:ext cx="561470" cy="146354"/>
          </a:xfrm>
          <a:prstGeom prst="rect">
            <a:avLst/>
          </a:prstGeom>
          <a:solidFill>
            <a:schemeClr val="bg1">
              <a:alpha val="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821909" y="4446219"/>
            <a:ext cx="117959" cy="102257"/>
          </a:xfrm>
          <a:prstGeom prst="rect">
            <a:avLst/>
          </a:prstGeom>
          <a:solidFill>
            <a:schemeClr val="bg1">
              <a:alpha val="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7077" y="1291022"/>
            <a:ext cx="1399035" cy="1865380"/>
          </a:xfrm>
          <a:prstGeom prst="rect">
            <a:avLst/>
          </a:prstGeom>
          <a:ln w="25400">
            <a:solidFill>
              <a:srgbClr val="00B050"/>
            </a:solidFill>
          </a:ln>
        </p:spPr>
      </p:pic>
      <p:cxnSp>
        <p:nvCxnSpPr>
          <p:cNvPr id="35" name="Straight Arrow Connector 34"/>
          <p:cNvCxnSpPr/>
          <p:nvPr/>
        </p:nvCxnSpPr>
        <p:spPr>
          <a:xfrm flipH="1">
            <a:off x="2901378" y="3238830"/>
            <a:ext cx="381318" cy="904058"/>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8179555" y="1770562"/>
            <a:ext cx="1137920"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Times New Roman" panose="02020603050405020304" pitchFamily="18" charset="0"/>
                <a:cs typeface="Times New Roman" panose="02020603050405020304" pitchFamily="18" charset="0"/>
              </a:rPr>
              <a:t>14 </a:t>
            </a:r>
            <a:r>
              <a:rPr lang="en-US" sz="800" dirty="0" err="1" smtClean="0">
                <a:solidFill>
                  <a:schemeClr val="tx1"/>
                </a:solidFill>
                <a:latin typeface="Times New Roman" panose="02020603050405020304" pitchFamily="18" charset="0"/>
                <a:cs typeface="Times New Roman" panose="02020603050405020304" pitchFamily="18" charset="0"/>
              </a:rPr>
              <a:t>ev</a:t>
            </a:r>
            <a:r>
              <a:rPr lang="en-US" sz="800" dirty="0" smtClean="0">
                <a:solidFill>
                  <a:schemeClr val="tx1"/>
                </a:solidFill>
                <a:latin typeface="Times New Roman" panose="02020603050405020304" pitchFamily="18" charset="0"/>
                <a:cs typeface="Times New Roman" panose="02020603050405020304" pitchFamily="18" charset="0"/>
              </a:rPr>
              <a:t> spectrum for parent mass preservation and comparison to </a:t>
            </a:r>
            <a:r>
              <a:rPr lang="en-US" sz="800" dirty="0" err="1" smtClean="0">
                <a:solidFill>
                  <a:schemeClr val="tx1"/>
                </a:solidFill>
                <a:latin typeface="Times New Roman" panose="02020603050405020304" pitchFamily="18" charset="0"/>
                <a:cs typeface="Times New Roman" panose="02020603050405020304" pitchFamily="18" charset="0"/>
              </a:rPr>
              <a:t>orbitrap</a:t>
            </a:r>
            <a:endParaRPr lang="en-US" sz="800" dirty="0">
              <a:solidFill>
                <a:schemeClr val="tx1"/>
              </a:solidFill>
              <a:latin typeface="Times New Roman" panose="02020603050405020304" pitchFamily="18" charset="0"/>
              <a:cs typeface="Times New Roman" panose="02020603050405020304" pitchFamily="18" charset="0"/>
            </a:endParaRPr>
          </a:p>
        </p:txBody>
      </p:sp>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46399" y="3156403"/>
            <a:ext cx="3163216" cy="1972972"/>
          </a:xfrm>
          <a:prstGeom prst="rect">
            <a:avLst/>
          </a:prstGeom>
        </p:spPr>
      </p:pic>
      <p:sp>
        <p:nvSpPr>
          <p:cNvPr id="23" name="Rectangle 22"/>
          <p:cNvSpPr/>
          <p:nvPr/>
        </p:nvSpPr>
        <p:spPr>
          <a:xfrm>
            <a:off x="8179555" y="3756808"/>
            <a:ext cx="1137920"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Times New Roman" panose="02020603050405020304" pitchFamily="18" charset="0"/>
                <a:cs typeface="Times New Roman" panose="02020603050405020304" pitchFamily="18" charset="0"/>
              </a:rPr>
              <a:t>70 </a:t>
            </a:r>
            <a:r>
              <a:rPr lang="en-US" sz="800" dirty="0" err="1" smtClean="0">
                <a:solidFill>
                  <a:schemeClr val="tx1"/>
                </a:solidFill>
                <a:latin typeface="Times New Roman" panose="02020603050405020304" pitchFamily="18" charset="0"/>
                <a:cs typeface="Times New Roman" panose="02020603050405020304" pitchFamily="18" charset="0"/>
              </a:rPr>
              <a:t>ev</a:t>
            </a:r>
            <a:r>
              <a:rPr lang="en-US" sz="800" dirty="0" smtClean="0">
                <a:solidFill>
                  <a:schemeClr val="tx1"/>
                </a:solidFill>
                <a:latin typeface="Times New Roman" panose="02020603050405020304" pitchFamily="18" charset="0"/>
                <a:cs typeface="Times New Roman" panose="02020603050405020304" pitchFamily="18" charset="0"/>
              </a:rPr>
              <a:t> spectrum for isomer-specific identification</a:t>
            </a:r>
            <a:endParaRPr lang="en-US" sz="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67240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19175"/>
          </a:xfrm>
        </p:spPr>
        <p:txBody>
          <a:bodyPr/>
          <a:lstStyle/>
          <a:p>
            <a:r>
              <a:rPr lang="en-US" dirty="0" smtClean="0"/>
              <a:t>Preliminary Results: Bloom 3 Test</a:t>
            </a:r>
            <a:endParaRPr lang="en-US" dirty="0"/>
          </a:p>
        </p:txBody>
      </p:sp>
      <p:pic>
        <p:nvPicPr>
          <p:cNvPr id="5" name="Picture 4"/>
          <p:cNvPicPr>
            <a:picLocks noChangeAspect="1"/>
          </p:cNvPicPr>
          <p:nvPr/>
        </p:nvPicPr>
        <p:blipFill>
          <a:blip r:embed="rId3"/>
          <a:stretch>
            <a:fillRect/>
          </a:stretch>
        </p:blipFill>
        <p:spPr>
          <a:xfrm>
            <a:off x="179746" y="1171074"/>
            <a:ext cx="11933495" cy="5686926"/>
          </a:xfrm>
          <a:prstGeom prst="rect">
            <a:avLst/>
          </a:prstGeom>
        </p:spPr>
      </p:pic>
    </p:spTree>
    <p:extLst>
      <p:ext uri="{BB962C8B-B14F-4D97-AF65-F5344CB8AC3E}">
        <p14:creationId xmlns:p14="http://schemas.microsoft.com/office/powerpoint/2010/main" val="35888066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19175"/>
          </a:xfrm>
        </p:spPr>
        <p:txBody>
          <a:bodyPr/>
          <a:lstStyle/>
          <a:p>
            <a:r>
              <a:rPr lang="en-US" dirty="0" smtClean="0"/>
              <a:t>Preliminary Results: Bloom 3 Test</a:t>
            </a:r>
            <a:endParaRPr lang="en-US" dirty="0"/>
          </a:p>
        </p:txBody>
      </p:sp>
      <p:sp>
        <p:nvSpPr>
          <p:cNvPr id="5" name="Rectangle 4">
            <a:extLst>
              <a:ext uri="{FF2B5EF4-FFF2-40B4-BE49-F238E27FC236}">
                <a16:creationId xmlns:a16="http://schemas.microsoft.com/office/drawing/2014/main" id="{3D2B04DB-9490-9148-9D35-528552558115}"/>
              </a:ext>
            </a:extLst>
          </p:cNvPr>
          <p:cNvSpPr/>
          <p:nvPr/>
        </p:nvSpPr>
        <p:spPr>
          <a:xfrm>
            <a:off x="1833255" y="3663447"/>
            <a:ext cx="8525489" cy="3170099"/>
          </a:xfrm>
          <a:prstGeom prst="rect">
            <a:avLst/>
          </a:prstGeom>
          <a:solidFill>
            <a:schemeClr val="bg1">
              <a:alpha val="96000"/>
            </a:schemeClr>
          </a:solidFill>
        </p:spPr>
        <p:txBody>
          <a:bodyPr wrap="square">
            <a:spAutoFit/>
          </a:bodyPr>
          <a:lstStyle/>
          <a:p>
            <a:pPr>
              <a:lnSpc>
                <a:spcPct val="200000"/>
              </a:lnSpc>
              <a:defRPr sz="2800">
                <a:solidFill>
                  <a:srgbClr val="00B2C1"/>
                </a:solidFill>
                <a:latin typeface="DINPro-Bold"/>
                <a:ea typeface="DINPro-Bold"/>
                <a:cs typeface="DINPro-Bold"/>
                <a:sym typeface="DINPro-Bold"/>
              </a:defRPr>
            </a:pPr>
            <a:endParaRPr lang="en-US" b="1" dirty="0">
              <a:solidFill>
                <a:srgbClr val="1DAFD1"/>
              </a:solidFill>
              <a:effectLst>
                <a:glow rad="457200">
                  <a:schemeClr val="bg1">
                    <a:alpha val="73000"/>
                  </a:schemeClr>
                </a:glow>
              </a:effectLst>
              <a:latin typeface="Libre Franklin"/>
            </a:endParaRPr>
          </a:p>
          <a:p>
            <a:pPr marL="342900" indent="-342900" algn="just">
              <a:buClr>
                <a:srgbClr val="1DAFD1"/>
              </a:buClr>
              <a:buFont typeface="Wingdings" panose="05000000000000000000" pitchFamily="2" charset="2"/>
              <a:buChar char="q"/>
              <a:defRPr sz="1800">
                <a:solidFill>
                  <a:srgbClr val="434343"/>
                </a:solidFill>
                <a:latin typeface="DINPro-Regular"/>
                <a:ea typeface="DINPro-Regular"/>
                <a:cs typeface="DINPro-Regular"/>
                <a:sym typeface="DINPro-Regular"/>
              </a:defRPr>
            </a:pPr>
            <a:r>
              <a:rPr lang="en-US" b="1" dirty="0" smtClean="0">
                <a:effectLst>
                  <a:glow rad="457200">
                    <a:schemeClr val="bg1">
                      <a:alpha val="73000"/>
                    </a:schemeClr>
                  </a:glow>
                </a:effectLst>
                <a:latin typeface="Libre Franklin"/>
              </a:rPr>
              <a:t> </a:t>
            </a:r>
            <a:r>
              <a:rPr lang="en-US" b="1" dirty="0" smtClean="0">
                <a:effectLst>
                  <a:glow>
                    <a:schemeClr val="bg1">
                      <a:alpha val="73000"/>
                    </a:schemeClr>
                  </a:glow>
                </a:effectLst>
              </a:rPr>
              <a:t>~450 above-background VOC’s observed</a:t>
            </a:r>
          </a:p>
          <a:p>
            <a:pPr marL="342900" indent="-342900" algn="just">
              <a:buClr>
                <a:srgbClr val="1DAFD1"/>
              </a:buClr>
              <a:buFont typeface="Wingdings" panose="05000000000000000000" pitchFamily="2" charset="2"/>
              <a:buChar char="q"/>
              <a:defRPr sz="1800">
                <a:solidFill>
                  <a:srgbClr val="434343"/>
                </a:solidFill>
                <a:latin typeface="DINPro-Regular"/>
                <a:ea typeface="DINPro-Regular"/>
                <a:cs typeface="DINPro-Regular"/>
                <a:sym typeface="DINPro-Regular"/>
              </a:defRPr>
            </a:pPr>
            <a:r>
              <a:rPr lang="en-US" b="1" dirty="0">
                <a:effectLst>
                  <a:glow>
                    <a:schemeClr val="bg1">
                      <a:alpha val="73000"/>
                    </a:schemeClr>
                  </a:glow>
                </a:effectLst>
              </a:rPr>
              <a:t> </a:t>
            </a:r>
            <a:r>
              <a:rPr lang="en-US" b="1" dirty="0" smtClean="0">
                <a:effectLst>
                  <a:glow>
                    <a:schemeClr val="bg1">
                      <a:alpha val="73000"/>
                    </a:schemeClr>
                  </a:glow>
                </a:effectLst>
              </a:rPr>
              <a:t>Distribution of PTR-observed monoterpenes in Bloom </a:t>
            </a:r>
            <a:r>
              <a:rPr lang="en-US" b="1" dirty="0">
                <a:effectLst>
                  <a:glow>
                    <a:schemeClr val="bg1">
                      <a:alpha val="73000"/>
                    </a:schemeClr>
                  </a:glow>
                </a:effectLst>
              </a:rPr>
              <a:t>T</a:t>
            </a:r>
            <a:r>
              <a:rPr lang="en-US" b="1" dirty="0" smtClean="0">
                <a:effectLst>
                  <a:glow>
                    <a:schemeClr val="bg1">
                      <a:alpha val="73000"/>
                    </a:schemeClr>
                  </a:glow>
                </a:effectLst>
              </a:rPr>
              <a:t>hree between at least two distinct species confirmed</a:t>
            </a:r>
          </a:p>
          <a:p>
            <a:pPr algn="just">
              <a:buClr>
                <a:srgbClr val="1DAFD1"/>
              </a:buClr>
              <a:defRPr sz="1800">
                <a:solidFill>
                  <a:srgbClr val="434343"/>
                </a:solidFill>
                <a:latin typeface="DINPro-Regular"/>
                <a:ea typeface="DINPro-Regular"/>
                <a:cs typeface="DINPro-Regular"/>
                <a:sym typeface="DINPro-Regular"/>
              </a:defRPr>
            </a:pPr>
            <a:endParaRPr lang="en-US" b="1" dirty="0" smtClean="0">
              <a:effectLst>
                <a:glow>
                  <a:schemeClr val="bg1">
                    <a:alpha val="73000"/>
                  </a:schemeClr>
                </a:glow>
              </a:effectLst>
            </a:endParaRPr>
          </a:p>
          <a:p>
            <a:pPr marL="342900" indent="-342900" algn="just">
              <a:buClr>
                <a:srgbClr val="1DAFD1"/>
              </a:buClr>
              <a:buFont typeface="Wingdings" panose="05000000000000000000" pitchFamily="2" charset="2"/>
              <a:buChar char="q"/>
              <a:defRPr sz="1800">
                <a:solidFill>
                  <a:srgbClr val="434343"/>
                </a:solidFill>
                <a:latin typeface="DINPro-Regular"/>
                <a:ea typeface="DINPro-Regular"/>
                <a:cs typeface="DINPro-Regular"/>
                <a:sym typeface="DINPro-Regular"/>
              </a:defRPr>
            </a:pPr>
            <a:r>
              <a:rPr lang="en-US" b="1" dirty="0">
                <a:effectLst>
                  <a:glow>
                    <a:schemeClr val="bg1">
                      <a:alpha val="73000"/>
                    </a:schemeClr>
                  </a:glow>
                </a:effectLst>
              </a:rPr>
              <a:t> </a:t>
            </a:r>
            <a:r>
              <a:rPr lang="en-US" b="1" dirty="0" smtClean="0">
                <a:effectLst>
                  <a:glow>
                    <a:schemeClr val="bg1">
                      <a:alpha val="73000"/>
                    </a:schemeClr>
                  </a:glow>
                </a:effectLst>
              </a:rPr>
              <a:t>Compounds indicative of phytoplankton activity, bacterial activity, and anthropogenic  marine contamination identified</a:t>
            </a:r>
          </a:p>
          <a:p>
            <a:pPr marL="342900" indent="-342900" algn="just">
              <a:buClr>
                <a:srgbClr val="1DAFD1"/>
              </a:buClr>
              <a:buFont typeface="Wingdings" panose="05000000000000000000" pitchFamily="2" charset="2"/>
              <a:buChar char="q"/>
              <a:defRPr sz="1800">
                <a:solidFill>
                  <a:srgbClr val="434343"/>
                </a:solidFill>
                <a:latin typeface="DINPro-Regular"/>
                <a:ea typeface="DINPro-Regular"/>
                <a:cs typeface="DINPro-Regular"/>
                <a:sym typeface="DINPro-Regular"/>
              </a:defRPr>
            </a:pPr>
            <a:r>
              <a:rPr lang="en-US" b="1" dirty="0">
                <a:effectLst>
                  <a:glow>
                    <a:schemeClr val="bg1">
                      <a:alpha val="73000"/>
                    </a:schemeClr>
                  </a:glow>
                </a:effectLst>
              </a:rPr>
              <a:t> </a:t>
            </a:r>
            <a:r>
              <a:rPr lang="en-US" b="1" dirty="0" smtClean="0">
                <a:effectLst>
                  <a:glow>
                    <a:schemeClr val="bg1">
                      <a:alpha val="73000"/>
                    </a:schemeClr>
                  </a:glow>
                </a:effectLst>
              </a:rPr>
              <a:t>Method development for </a:t>
            </a:r>
            <a:r>
              <a:rPr lang="en-US" b="1" dirty="0">
                <a:effectLst>
                  <a:glow>
                    <a:schemeClr val="bg1">
                      <a:alpha val="73000"/>
                    </a:schemeClr>
                  </a:glow>
                </a:effectLst>
              </a:rPr>
              <a:t>n</a:t>
            </a:r>
            <a:r>
              <a:rPr lang="en-US" b="1" dirty="0" smtClean="0">
                <a:effectLst>
                  <a:glow>
                    <a:schemeClr val="bg1">
                      <a:alpha val="73000"/>
                    </a:schemeClr>
                  </a:glow>
                </a:effectLst>
              </a:rPr>
              <a:t>ovel application of TD-</a:t>
            </a:r>
            <a:r>
              <a:rPr lang="en-US" b="1" dirty="0" err="1" smtClean="0">
                <a:effectLst>
                  <a:glow>
                    <a:schemeClr val="bg1">
                      <a:alpha val="73000"/>
                    </a:schemeClr>
                  </a:glow>
                </a:effectLst>
              </a:rPr>
              <a:t>GCxGC</a:t>
            </a:r>
            <a:r>
              <a:rPr lang="en-US" b="1" dirty="0" smtClean="0">
                <a:effectLst>
                  <a:glow>
                    <a:schemeClr val="bg1">
                      <a:alpha val="73000"/>
                    </a:schemeClr>
                  </a:glow>
                </a:effectLst>
              </a:rPr>
              <a:t> to marine VOC’s  achieved</a:t>
            </a:r>
            <a:endParaRPr lang="en-US" b="1" dirty="0">
              <a:effectLst>
                <a:glow>
                  <a:schemeClr val="bg1">
                    <a:alpha val="73000"/>
                  </a:schemeClr>
                </a:glow>
              </a:effectLst>
            </a:endParaRPr>
          </a:p>
        </p:txBody>
      </p:sp>
      <p:pic>
        <p:nvPicPr>
          <p:cNvPr id="6" name="Picture 5"/>
          <p:cNvPicPr>
            <a:picLocks noChangeAspect="1"/>
          </p:cNvPicPr>
          <p:nvPr/>
        </p:nvPicPr>
        <p:blipFill>
          <a:blip r:embed="rId2"/>
          <a:stretch>
            <a:fillRect/>
          </a:stretch>
        </p:blipFill>
        <p:spPr>
          <a:xfrm>
            <a:off x="3302001" y="1112701"/>
            <a:ext cx="5588000" cy="3448595"/>
          </a:xfrm>
          <a:prstGeom prst="rect">
            <a:avLst/>
          </a:prstGeom>
        </p:spPr>
      </p:pic>
    </p:spTree>
    <p:extLst>
      <p:ext uri="{BB962C8B-B14F-4D97-AF65-F5344CB8AC3E}">
        <p14:creationId xmlns:p14="http://schemas.microsoft.com/office/powerpoint/2010/main" val="18428335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19175"/>
          </a:xfrm>
        </p:spPr>
        <p:txBody>
          <a:bodyPr/>
          <a:lstStyle/>
          <a:p>
            <a:r>
              <a:rPr lang="en-US" dirty="0" smtClean="0"/>
              <a:t>Significance: Why </a:t>
            </a:r>
            <a:r>
              <a:rPr lang="en-US" dirty="0" err="1" smtClean="0"/>
              <a:t>Speciate</a:t>
            </a:r>
            <a:r>
              <a:rPr lang="en-US" dirty="0" smtClean="0"/>
              <a:t>?</a:t>
            </a:r>
            <a:endParaRPr lang="en-US" dirty="0"/>
          </a:p>
        </p:txBody>
      </p:sp>
      <p:pic>
        <p:nvPicPr>
          <p:cNvPr id="4" name="Picture 3"/>
          <p:cNvPicPr>
            <a:picLocks noChangeAspect="1"/>
          </p:cNvPicPr>
          <p:nvPr/>
        </p:nvPicPr>
        <p:blipFill rotWithShape="1">
          <a:blip r:embed="rId3"/>
          <a:srcRect l="47014" b="23394"/>
          <a:stretch/>
        </p:blipFill>
        <p:spPr>
          <a:xfrm>
            <a:off x="2667743" y="1340853"/>
            <a:ext cx="6856514" cy="4807953"/>
          </a:xfrm>
          <a:prstGeom prst="rect">
            <a:avLst/>
          </a:prstGeom>
        </p:spPr>
      </p:pic>
      <p:sp>
        <p:nvSpPr>
          <p:cNvPr id="3" name="Rectangle 2"/>
          <p:cNvSpPr/>
          <p:nvPr/>
        </p:nvSpPr>
        <p:spPr>
          <a:xfrm>
            <a:off x="2667743" y="1881963"/>
            <a:ext cx="6582583" cy="13078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40779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19175"/>
          </a:xfrm>
        </p:spPr>
        <p:txBody>
          <a:bodyPr/>
          <a:lstStyle/>
          <a:p>
            <a:r>
              <a:rPr lang="en-US" dirty="0" smtClean="0"/>
              <a:t>Significance: Novel Observations</a:t>
            </a:r>
            <a:endParaRPr lang="en-US" dirty="0"/>
          </a:p>
        </p:txBody>
      </p:sp>
      <p:sp>
        <p:nvSpPr>
          <p:cNvPr id="3" name="Rounded Rectangle 2"/>
          <p:cNvSpPr/>
          <p:nvPr/>
        </p:nvSpPr>
        <p:spPr>
          <a:xfrm>
            <a:off x="1193800" y="1473200"/>
            <a:ext cx="3644900" cy="2476500"/>
          </a:xfrm>
          <a:prstGeom prst="roundRect">
            <a:avLst/>
          </a:prstGeom>
          <a:solidFill>
            <a:srgbClr val="C46C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Oxidant-free headspace sweep analysis of VOC’s produced by marine monocultures</a:t>
            </a:r>
          </a:p>
          <a:p>
            <a:r>
              <a:rPr lang="en-US" dirty="0"/>
              <a:t>+</a:t>
            </a:r>
            <a:r>
              <a:rPr lang="en-US" dirty="0" smtClean="0"/>
              <a:t> Capacity to observe highly reactive VOC emissions and tie them directly to </a:t>
            </a:r>
            <a:r>
              <a:rPr lang="en-US" dirty="0" err="1" smtClean="0"/>
              <a:t>microbio</a:t>
            </a:r>
            <a:r>
              <a:rPr lang="en-US" dirty="0" smtClean="0"/>
              <a:t> activity</a:t>
            </a:r>
          </a:p>
          <a:p>
            <a:pPr marL="285750" indent="-285750">
              <a:buFontTx/>
              <a:buChar char="-"/>
            </a:pPr>
            <a:r>
              <a:rPr lang="en-US" dirty="0" smtClean="0"/>
              <a:t>Limited applicability to real marine systems</a:t>
            </a:r>
          </a:p>
        </p:txBody>
      </p:sp>
      <p:sp>
        <p:nvSpPr>
          <p:cNvPr id="5" name="Rounded Rectangle 4"/>
          <p:cNvSpPr/>
          <p:nvPr/>
        </p:nvSpPr>
        <p:spPr>
          <a:xfrm>
            <a:off x="7112000" y="1473200"/>
            <a:ext cx="4889500" cy="2476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Field observations of VOC concentrations above real algal blooms</a:t>
            </a:r>
          </a:p>
          <a:p>
            <a:r>
              <a:rPr lang="en-US" dirty="0" smtClean="0"/>
              <a:t>+ Yields information about real marine systems</a:t>
            </a:r>
          </a:p>
          <a:p>
            <a:pPr marL="285750" indent="-285750">
              <a:buFontTx/>
              <a:buChar char="-"/>
            </a:pPr>
            <a:r>
              <a:rPr lang="en-US" dirty="0" smtClean="0"/>
              <a:t>Highly reactive VOC’s gone before they can be sampled</a:t>
            </a:r>
          </a:p>
          <a:p>
            <a:pPr marL="285750" indent="-285750">
              <a:buFontTx/>
              <a:buChar char="-"/>
            </a:pPr>
            <a:r>
              <a:rPr lang="en-US" dirty="0" smtClean="0"/>
              <a:t>Ability to rule out terrestrial influences limited</a:t>
            </a:r>
          </a:p>
          <a:p>
            <a:pPr marL="285750" indent="-285750">
              <a:buFontTx/>
              <a:buChar char="-"/>
            </a:pPr>
            <a:r>
              <a:rPr lang="en-US" dirty="0" smtClean="0"/>
              <a:t>Many uncontrollable constantly changing  factors, identifying cause/effect challenging</a:t>
            </a:r>
          </a:p>
        </p:txBody>
      </p:sp>
      <p:sp>
        <p:nvSpPr>
          <p:cNvPr id="6" name="Rounded Rectangle 5"/>
          <p:cNvSpPr/>
          <p:nvPr/>
        </p:nvSpPr>
        <p:spPr>
          <a:xfrm>
            <a:off x="3876675" y="4038600"/>
            <a:ext cx="4438650" cy="2717800"/>
          </a:xfrm>
          <a:prstGeom prst="roundRect">
            <a:avLst/>
          </a:prstGeom>
          <a:solidFill>
            <a:srgbClr val="A971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smtClean="0"/>
              <a:t>Caice</a:t>
            </a:r>
            <a:r>
              <a:rPr lang="en-US" dirty="0" smtClean="0"/>
              <a:t> </a:t>
            </a:r>
            <a:r>
              <a:rPr lang="en-US" dirty="0" err="1" smtClean="0"/>
              <a:t>SeaScape</a:t>
            </a:r>
            <a:r>
              <a:rPr lang="en-US" dirty="0" smtClean="0"/>
              <a:t> Dome</a:t>
            </a:r>
          </a:p>
          <a:p>
            <a:r>
              <a:rPr lang="en-US" dirty="0" smtClean="0"/>
              <a:t>+ VOC emissions from a realistic, diverse, dynamic </a:t>
            </a:r>
            <a:r>
              <a:rPr lang="en-US" dirty="0" err="1" smtClean="0"/>
              <a:t>microbio</a:t>
            </a:r>
            <a:r>
              <a:rPr lang="en-US" dirty="0" smtClean="0"/>
              <a:t> community emitted in oxidant and particle-free environment</a:t>
            </a:r>
          </a:p>
          <a:p>
            <a:r>
              <a:rPr lang="en-US" dirty="0" smtClean="0"/>
              <a:t>+ Characteristics of entire system extensively monitored and where possible controlled</a:t>
            </a:r>
          </a:p>
          <a:p>
            <a:r>
              <a:rPr lang="en-US" dirty="0" smtClean="0"/>
              <a:t>- Temperature and nutrient conditions unrealistic</a:t>
            </a:r>
            <a:endParaRPr lang="en-US" dirty="0"/>
          </a:p>
        </p:txBody>
      </p:sp>
    </p:spTree>
    <p:extLst>
      <p:ext uri="{BB962C8B-B14F-4D97-AF65-F5344CB8AC3E}">
        <p14:creationId xmlns:p14="http://schemas.microsoft.com/office/powerpoint/2010/main" val="30484071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19175"/>
          </a:xfrm>
        </p:spPr>
        <p:txBody>
          <a:bodyPr/>
          <a:lstStyle/>
          <a:p>
            <a:r>
              <a:rPr lang="en-US" dirty="0" smtClean="0"/>
              <a:t>Guiding Science Goals</a:t>
            </a:r>
            <a:endParaRPr lang="en-US" dirty="0"/>
          </a:p>
        </p:txBody>
      </p:sp>
      <p:pic>
        <p:nvPicPr>
          <p:cNvPr id="3" name="Picture 2"/>
          <p:cNvPicPr>
            <a:picLocks noChangeAspect="1"/>
          </p:cNvPicPr>
          <p:nvPr/>
        </p:nvPicPr>
        <p:blipFill>
          <a:blip r:embed="rId3"/>
          <a:stretch>
            <a:fillRect/>
          </a:stretch>
        </p:blipFill>
        <p:spPr>
          <a:xfrm>
            <a:off x="400186" y="2157127"/>
            <a:ext cx="11391628" cy="3537820"/>
          </a:xfrm>
          <a:prstGeom prst="rect">
            <a:avLst/>
          </a:prstGeom>
        </p:spPr>
      </p:pic>
    </p:spTree>
    <p:extLst>
      <p:ext uri="{BB962C8B-B14F-4D97-AF65-F5344CB8AC3E}">
        <p14:creationId xmlns:p14="http://schemas.microsoft.com/office/powerpoint/2010/main" val="19332890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45473</TotalTime>
  <Words>1827</Words>
  <Application>Microsoft Office PowerPoint</Application>
  <PresentationFormat>Widescreen</PresentationFormat>
  <Paragraphs>156</Paragraphs>
  <Slides>41</Slides>
  <Notes>19</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Arial</vt:lpstr>
      <vt:lpstr>Calibri</vt:lpstr>
      <vt:lpstr>Calibri Light</vt:lpstr>
      <vt:lpstr>Corbel</vt:lpstr>
      <vt:lpstr>Corbel Light</vt:lpstr>
      <vt:lpstr>DINPro-Bold</vt:lpstr>
      <vt:lpstr>DINPro-Regular</vt:lpstr>
      <vt:lpstr>Libre Franklin</vt:lpstr>
      <vt:lpstr>Times New Roman</vt:lpstr>
      <vt:lpstr>Wingdings</vt:lpstr>
      <vt:lpstr>Office Theme</vt:lpstr>
      <vt:lpstr>SeaScape 2019: a Preliminary Investigation of Speciated Secondary Marine Aerosol Precursors </vt:lpstr>
      <vt:lpstr>Big Picture:</vt:lpstr>
      <vt:lpstr>Methodology: Sampling</vt:lpstr>
      <vt:lpstr>Methodology: TD-GCxGC-EI-HR-MS</vt:lpstr>
      <vt:lpstr>Preliminary Results: Bloom 3 Test</vt:lpstr>
      <vt:lpstr>Preliminary Results: Bloom 3 Test</vt:lpstr>
      <vt:lpstr>Significance: Why Speciate?</vt:lpstr>
      <vt:lpstr>Significance: Novel Observations</vt:lpstr>
      <vt:lpstr>Guiding Science Goals</vt:lpstr>
      <vt:lpstr>Next Steps</vt:lpstr>
      <vt:lpstr>Next Steps</vt:lpstr>
      <vt:lpstr>Next Steps</vt:lpstr>
      <vt:lpstr>SeaScape 2019</vt:lpstr>
      <vt:lpstr>GCxGC Method Development- Amazon Progress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SeaScape 2019</vt:lpstr>
      <vt:lpstr>Methodology Sidebar:  Nascent Sampling and  Wet Filter Woes</vt:lpstr>
      <vt:lpstr>Methodology Sidebar:  Nascent Sampling and  Wet Filter Woes</vt:lpstr>
      <vt:lpstr>Methodology Sidebar:  Nascent Sampling and  Wet Filter Woes</vt:lpstr>
      <vt:lpstr>Methodology Sidebar:  Nascent Sampling and  Wet Filter Woes</vt:lpstr>
      <vt:lpstr>Bloopers</vt:lpstr>
      <vt:lpstr>Bloopers</vt:lpstr>
      <vt:lpstr>Bloopers</vt:lpstr>
      <vt:lpstr>Bloopers</vt:lpstr>
      <vt:lpstr>Bloopers</vt:lpstr>
      <vt:lpstr>Bloopers</vt:lpstr>
      <vt:lpstr>Bloopers</vt:lpstr>
      <vt:lpstr>Bloopers</vt:lpstr>
      <vt:lpstr>Bloopers</vt:lpstr>
      <vt:lpstr>Bloopers</vt:lpstr>
      <vt:lpstr>Bloopers</vt:lpstr>
      <vt:lpstr>Bloopers</vt:lpstr>
      <vt:lpstr>PowerPoint Presentation</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SeaScape 2019</dc:title>
  <dc:creator>GoldsteinGroup</dc:creator>
  <cp:lastModifiedBy>GoldsteinGroup</cp:lastModifiedBy>
  <cp:revision>73</cp:revision>
  <dcterms:created xsi:type="dcterms:W3CDTF">2019-09-24T13:38:55Z</dcterms:created>
  <dcterms:modified xsi:type="dcterms:W3CDTF">2019-12-17T23:52:39Z</dcterms:modified>
</cp:coreProperties>
</file>